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5143500" cx="9144000"/>
  <p:notesSz cx="6858000" cy="9144000"/>
  <p:embeddedFontLst>
    <p:embeddedFont>
      <p:font typeface="Raleway"/>
      <p:regular r:id="rId16"/>
      <p:bold r:id="rId17"/>
      <p:italic r:id="rId18"/>
      <p:boldItalic r:id="rId19"/>
    </p:embeddedFont>
    <p:embeddedFont>
      <p:font typeface="Roboto"/>
      <p:regular r:id="rId20"/>
      <p:bold r:id="rId21"/>
      <p:italic r:id="rId22"/>
      <p:boldItalic r:id="rId23"/>
    </p:embeddedFont>
    <p:embeddedFont>
      <p:font typeface="Lato"/>
      <p:regular r:id="rId24"/>
      <p:bold r:id="rId25"/>
      <p:italic r:id="rId26"/>
      <p:boldItalic r:id="rId27"/>
    </p:embeddedFont>
    <p:embeddedFont>
      <p:font typeface="Merriweather"/>
      <p:regular r:id="rId28"/>
      <p:bold r:id="rId29"/>
      <p:italic r:id="rId30"/>
      <p:boldItalic r:id="rId31"/>
    </p:embeddedFont>
    <p:embeddedFont>
      <p:font typeface="Fira Sans Extra Condensed"/>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5B3DE5B-BB7C-4DFE-A5F3-1E633821DC11}">
  <a:tblStyle styleId="{85B3DE5B-BB7C-4DFE-A5F3-1E633821DC1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Lato-regular.fntdata"/><Relationship Id="rId23"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Lato-italic.fntdata"/><Relationship Id="rId25" Type="http://schemas.openxmlformats.org/officeDocument/2006/relationships/font" Target="fonts/Lato-bold.fntdata"/><Relationship Id="rId28" Type="http://schemas.openxmlformats.org/officeDocument/2006/relationships/font" Target="fonts/Merriweather-regular.fntdata"/><Relationship Id="rId27" Type="http://schemas.openxmlformats.org/officeDocument/2006/relationships/font" Target="fonts/La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Merriweather-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erriweather-boldItalic.fntdata"/><Relationship Id="rId30" Type="http://schemas.openxmlformats.org/officeDocument/2006/relationships/font" Target="fonts/Merriweather-italic.fntdata"/><Relationship Id="rId11" Type="http://schemas.openxmlformats.org/officeDocument/2006/relationships/slide" Target="slides/slide5.xml"/><Relationship Id="rId33" Type="http://schemas.openxmlformats.org/officeDocument/2006/relationships/font" Target="fonts/FiraSansExtraCondensed-bold.fntdata"/><Relationship Id="rId10" Type="http://schemas.openxmlformats.org/officeDocument/2006/relationships/slide" Target="slides/slide4.xml"/><Relationship Id="rId32" Type="http://schemas.openxmlformats.org/officeDocument/2006/relationships/font" Target="fonts/FiraSansExtraCondensed-regular.fntdata"/><Relationship Id="rId13" Type="http://schemas.openxmlformats.org/officeDocument/2006/relationships/slide" Target="slides/slide7.xml"/><Relationship Id="rId35" Type="http://schemas.openxmlformats.org/officeDocument/2006/relationships/font" Target="fonts/FiraSansExtraCondensed-boldItalic.fntdata"/><Relationship Id="rId12" Type="http://schemas.openxmlformats.org/officeDocument/2006/relationships/slide" Target="slides/slide6.xml"/><Relationship Id="rId34" Type="http://schemas.openxmlformats.org/officeDocument/2006/relationships/font" Target="fonts/FiraSansExtraCondense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Raleway-bold.fntdata"/><Relationship Id="rId16" Type="http://schemas.openxmlformats.org/officeDocument/2006/relationships/font" Target="fonts/Raleway-regular.fntdata"/><Relationship Id="rId19" Type="http://schemas.openxmlformats.org/officeDocument/2006/relationships/font" Target="fonts/Raleway-boldItalic.fntdata"/><Relationship Id="rId18" Type="http://schemas.openxmlformats.org/officeDocument/2006/relationships/font" Target="fonts/Raleway-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2d5182a812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2d5182a812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1c7cc8c6f4_6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1c7cc8c6f4_6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1c7cc8c6f4_0_1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1c7cc8c6f4_0_1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1c7cc8c6f4_0_1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1c7cc8c6f4_0_1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1c7cc8c6f4_5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1c7cc8c6f4_5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2df5df480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2df5df480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f88252dc4_0_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f88252dc4_0_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1.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image" Target="../media/image10.png"/><Relationship Id="rId5" Type="http://schemas.openxmlformats.org/officeDocument/2006/relationships/image" Target="../media/image6.png"/><Relationship Id="rId6"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jpg"/><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hyperlink" Target="mailto:sandeep20@iitk.ac.in" TargetMode="External"/><Relationship Id="rId5" Type="http://schemas.openxmlformats.org/officeDocument/2006/relationships/hyperlink" Target="mailto:sandeep20@iitk.ac.in" TargetMode="External"/><Relationship Id="rId6" Type="http://schemas.openxmlformats.org/officeDocument/2006/relationships/hyperlink" Target="mailto:gbansal20@iitk.ac.in" TargetMode="External"/><Relationship Id="rId7" Type="http://schemas.openxmlformats.org/officeDocument/2006/relationships/hyperlink" Target="mailto:ujjawalg20@iitk.ac.in"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idx="4294967295" type="subTitle"/>
          </p:nvPr>
        </p:nvSpPr>
        <p:spPr>
          <a:xfrm>
            <a:off x="136475" y="3237925"/>
            <a:ext cx="4976400" cy="75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400"/>
              <a:t>We will explore various real world applications of python.</a:t>
            </a:r>
            <a:endParaRPr b="1" sz="1400"/>
          </a:p>
        </p:txBody>
      </p:sp>
      <p:sp>
        <p:nvSpPr>
          <p:cNvPr id="177" name="Google Shape;177;p18"/>
          <p:cNvSpPr txBox="1"/>
          <p:nvPr/>
        </p:nvSpPr>
        <p:spPr>
          <a:xfrm>
            <a:off x="0" y="2193450"/>
            <a:ext cx="5862000" cy="446400"/>
          </a:xfrm>
          <a:prstGeom prst="rect">
            <a:avLst/>
          </a:prstGeom>
          <a:solidFill>
            <a:srgbClr val="306998"/>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700">
                <a:latin typeface="Merriweather"/>
                <a:ea typeface="Merriweather"/>
                <a:cs typeface="Merriweather"/>
                <a:sym typeface="Merriweather"/>
              </a:rPr>
              <a:t>&gt;&gt;&gt;print( “ Python and its common uses ” )</a:t>
            </a:r>
            <a:endParaRPr sz="1700">
              <a:latin typeface="Merriweather"/>
              <a:ea typeface="Merriweather"/>
              <a:cs typeface="Merriweather"/>
              <a:sym typeface="Merriweather"/>
            </a:endParaRPr>
          </a:p>
        </p:txBody>
      </p:sp>
      <p:sp>
        <p:nvSpPr>
          <p:cNvPr id="178" name="Google Shape;178;p18"/>
          <p:cNvSpPr txBox="1"/>
          <p:nvPr/>
        </p:nvSpPr>
        <p:spPr>
          <a:xfrm>
            <a:off x="-25" y="2639850"/>
            <a:ext cx="5862000" cy="431100"/>
          </a:xfrm>
          <a:prstGeom prst="rect">
            <a:avLst/>
          </a:prstGeom>
          <a:solidFill>
            <a:srgbClr val="E09B0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600">
                <a:latin typeface="Merriweather"/>
                <a:ea typeface="Merriweather"/>
                <a:cs typeface="Merriweather"/>
                <a:sym typeface="Merriweather"/>
              </a:rPr>
              <a:t>Python and its common uses</a:t>
            </a:r>
            <a:endParaRPr sz="1600">
              <a:latin typeface="Merriweather"/>
              <a:ea typeface="Merriweather"/>
              <a:cs typeface="Merriweather"/>
              <a:sym typeface="Merriweather"/>
            </a:endParaRPr>
          </a:p>
        </p:txBody>
      </p:sp>
      <p:sp>
        <p:nvSpPr>
          <p:cNvPr id="179" name="Google Shape;179;p1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3" name="Shape 183"/>
        <p:cNvGrpSpPr/>
        <p:nvPr/>
      </p:nvGrpSpPr>
      <p:grpSpPr>
        <a:xfrm>
          <a:off x="0" y="0"/>
          <a:ext cx="0" cy="0"/>
          <a:chOff x="0" y="0"/>
          <a:chExt cx="0" cy="0"/>
        </a:xfrm>
      </p:grpSpPr>
      <p:sp>
        <p:nvSpPr>
          <p:cNvPr id="184" name="Google Shape;184;p19"/>
          <p:cNvSpPr txBox="1"/>
          <p:nvPr>
            <p:ph type="title"/>
          </p:nvPr>
        </p:nvSpPr>
        <p:spPr>
          <a:xfrm>
            <a:off x="492550" y="359450"/>
            <a:ext cx="3542700" cy="74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t>
            </a:r>
            <a:r>
              <a:rPr lang="en-GB">
                <a:solidFill>
                  <a:srgbClr val="FFFFFF"/>
                </a:solidFill>
              </a:rPr>
              <a:t>Why</a:t>
            </a:r>
            <a:r>
              <a:rPr lang="en-GB"/>
              <a:t> </a:t>
            </a:r>
            <a:r>
              <a:rPr lang="en-GB">
                <a:solidFill>
                  <a:schemeClr val="lt1"/>
                </a:solidFill>
              </a:rPr>
              <a:t>Python ?</a:t>
            </a:r>
            <a:endParaRPr>
              <a:solidFill>
                <a:schemeClr val="lt1"/>
              </a:solidFill>
            </a:endParaRPr>
          </a:p>
        </p:txBody>
      </p:sp>
      <p:sp>
        <p:nvSpPr>
          <p:cNvPr id="185" name="Google Shape;185;p19"/>
          <p:cNvSpPr txBox="1"/>
          <p:nvPr>
            <p:ph idx="4294967295" type="body"/>
          </p:nvPr>
        </p:nvSpPr>
        <p:spPr>
          <a:xfrm>
            <a:off x="4188150" y="1441200"/>
            <a:ext cx="4396500" cy="2261100"/>
          </a:xfrm>
          <a:prstGeom prst="rect">
            <a:avLst/>
          </a:prstGeom>
        </p:spPr>
        <p:txBody>
          <a:bodyPr anchorCtr="0" anchor="t" bIns="91425" lIns="91425" spcFirstLastPara="1" rIns="91425" wrap="square" tIns="91425">
            <a:noAutofit/>
          </a:bodyPr>
          <a:lstStyle/>
          <a:p>
            <a:pPr indent="-311150" lvl="0" marL="457200" rtl="0" algn="l">
              <a:lnSpc>
                <a:spcPct val="130000"/>
              </a:lnSpc>
              <a:spcBef>
                <a:spcPts val="0"/>
              </a:spcBef>
              <a:spcAft>
                <a:spcPts val="0"/>
              </a:spcAft>
              <a:buClr>
                <a:schemeClr val="lt1"/>
              </a:buClr>
              <a:buSzPts val="1300"/>
              <a:buFont typeface="Merriweather"/>
              <a:buChar char="❖"/>
            </a:pPr>
            <a:r>
              <a:rPr lang="en-GB">
                <a:solidFill>
                  <a:schemeClr val="lt1"/>
                </a:solidFill>
                <a:latin typeface="Merriweather"/>
                <a:ea typeface="Merriweather"/>
                <a:cs typeface="Merriweather"/>
                <a:sym typeface="Merriweather"/>
              </a:rPr>
              <a:t>Easy to learn, implement and use.</a:t>
            </a:r>
            <a:endParaRPr>
              <a:solidFill>
                <a:schemeClr val="lt1"/>
              </a:solidFill>
              <a:latin typeface="Merriweather"/>
              <a:ea typeface="Merriweather"/>
              <a:cs typeface="Merriweather"/>
              <a:sym typeface="Merriweather"/>
            </a:endParaRPr>
          </a:p>
          <a:p>
            <a:pPr indent="-311150" lvl="0" marL="457200" rtl="0" algn="l">
              <a:lnSpc>
                <a:spcPct val="130000"/>
              </a:lnSpc>
              <a:spcBef>
                <a:spcPts val="0"/>
              </a:spcBef>
              <a:spcAft>
                <a:spcPts val="0"/>
              </a:spcAft>
              <a:buClr>
                <a:schemeClr val="lt1"/>
              </a:buClr>
              <a:buSzPts val="1300"/>
              <a:buFont typeface="Merriweather"/>
              <a:buChar char="❖"/>
            </a:pPr>
            <a:r>
              <a:rPr lang="en-GB">
                <a:solidFill>
                  <a:schemeClr val="lt1"/>
                </a:solidFill>
                <a:latin typeface="Merriweather"/>
                <a:ea typeface="Merriweather"/>
                <a:cs typeface="Merriweather"/>
                <a:sym typeface="Merriweather"/>
              </a:rPr>
              <a:t>The language is extensively used in Data Science.</a:t>
            </a:r>
            <a:endParaRPr>
              <a:solidFill>
                <a:schemeClr val="lt1"/>
              </a:solidFill>
              <a:latin typeface="Merriweather"/>
              <a:ea typeface="Merriweather"/>
              <a:cs typeface="Merriweather"/>
              <a:sym typeface="Merriweather"/>
            </a:endParaRPr>
          </a:p>
          <a:p>
            <a:pPr indent="-311150" lvl="0" marL="457200" rtl="0" algn="l">
              <a:lnSpc>
                <a:spcPct val="130000"/>
              </a:lnSpc>
              <a:spcBef>
                <a:spcPts val="0"/>
              </a:spcBef>
              <a:spcAft>
                <a:spcPts val="0"/>
              </a:spcAft>
              <a:buClr>
                <a:schemeClr val="lt1"/>
              </a:buClr>
              <a:buSzPts val="1300"/>
              <a:buFont typeface="Merriweather"/>
              <a:buChar char="❖"/>
            </a:pPr>
            <a:r>
              <a:rPr lang="en-GB">
                <a:solidFill>
                  <a:schemeClr val="lt1"/>
                </a:solidFill>
                <a:latin typeface="Merriweather"/>
                <a:ea typeface="Merriweather"/>
                <a:cs typeface="Merriweather"/>
                <a:sym typeface="Merriweather"/>
              </a:rPr>
              <a:t>Has wide varieties of libraries and frameworks.</a:t>
            </a:r>
            <a:endParaRPr>
              <a:solidFill>
                <a:schemeClr val="lt1"/>
              </a:solidFill>
              <a:latin typeface="Merriweather"/>
              <a:ea typeface="Merriweather"/>
              <a:cs typeface="Merriweather"/>
              <a:sym typeface="Merriweather"/>
            </a:endParaRPr>
          </a:p>
          <a:p>
            <a:pPr indent="-311150" lvl="0" marL="457200" rtl="0" algn="l">
              <a:lnSpc>
                <a:spcPct val="130000"/>
              </a:lnSpc>
              <a:spcBef>
                <a:spcPts val="0"/>
              </a:spcBef>
              <a:spcAft>
                <a:spcPts val="0"/>
              </a:spcAft>
              <a:buClr>
                <a:schemeClr val="lt1"/>
              </a:buClr>
              <a:buSzPts val="1300"/>
              <a:buFont typeface="Merriweather"/>
              <a:buChar char="❖"/>
            </a:pPr>
            <a:r>
              <a:rPr lang="en-GB">
                <a:solidFill>
                  <a:schemeClr val="lt1"/>
                </a:solidFill>
                <a:latin typeface="Merriweather"/>
                <a:ea typeface="Merriweather"/>
                <a:cs typeface="Merriweather"/>
                <a:sym typeface="Merriweather"/>
              </a:rPr>
              <a:t>Very handy language for web development purpose.</a:t>
            </a:r>
            <a:endParaRPr>
              <a:solidFill>
                <a:schemeClr val="lt1"/>
              </a:solidFill>
              <a:latin typeface="Merriweather"/>
              <a:ea typeface="Merriweather"/>
              <a:cs typeface="Merriweather"/>
              <a:sym typeface="Merriweather"/>
            </a:endParaRPr>
          </a:p>
          <a:p>
            <a:pPr indent="-311150" lvl="0" marL="457200" rtl="0" algn="l">
              <a:lnSpc>
                <a:spcPct val="130000"/>
              </a:lnSpc>
              <a:spcBef>
                <a:spcPts val="0"/>
              </a:spcBef>
              <a:spcAft>
                <a:spcPts val="0"/>
              </a:spcAft>
              <a:buClr>
                <a:schemeClr val="lt1"/>
              </a:buClr>
              <a:buSzPts val="1300"/>
              <a:buFont typeface="Merriweather"/>
              <a:buChar char="❖"/>
            </a:pPr>
            <a:r>
              <a:rPr lang="en-GB">
                <a:solidFill>
                  <a:schemeClr val="lt1"/>
                </a:solidFill>
                <a:latin typeface="Merriweather"/>
                <a:ea typeface="Merriweather"/>
                <a:cs typeface="Merriweather"/>
                <a:sym typeface="Merriweather"/>
              </a:rPr>
              <a:t>Python automates tasks.</a:t>
            </a:r>
            <a:endParaRPr>
              <a:solidFill>
                <a:schemeClr val="lt1"/>
              </a:solidFill>
              <a:latin typeface="Merriweather"/>
              <a:ea typeface="Merriweather"/>
              <a:cs typeface="Merriweather"/>
              <a:sym typeface="Merriweather"/>
            </a:endParaRPr>
          </a:p>
          <a:p>
            <a:pPr indent="-311150" lvl="0" marL="457200" rtl="0" algn="l">
              <a:lnSpc>
                <a:spcPct val="130000"/>
              </a:lnSpc>
              <a:spcBef>
                <a:spcPts val="0"/>
              </a:spcBef>
              <a:spcAft>
                <a:spcPts val="0"/>
              </a:spcAft>
              <a:buClr>
                <a:schemeClr val="lt1"/>
              </a:buClr>
              <a:buSzPts val="1300"/>
              <a:buFont typeface="Merriweather"/>
              <a:buChar char="❖"/>
            </a:pPr>
            <a:r>
              <a:rPr lang="en-GB">
                <a:solidFill>
                  <a:schemeClr val="lt1"/>
                </a:solidFill>
                <a:latin typeface="Merriweather"/>
                <a:ea typeface="Merriweather"/>
                <a:cs typeface="Merriweather"/>
                <a:sym typeface="Merriweather"/>
              </a:rPr>
              <a:t>Has a large highly supportive community.</a:t>
            </a:r>
            <a:br>
              <a:rPr lang="en-GB">
                <a:solidFill>
                  <a:schemeClr val="lt1"/>
                </a:solidFill>
                <a:latin typeface="Merriweather"/>
                <a:ea typeface="Merriweather"/>
                <a:cs typeface="Merriweather"/>
                <a:sym typeface="Merriweather"/>
              </a:rPr>
            </a:br>
            <a:endParaRPr>
              <a:solidFill>
                <a:schemeClr val="lt1"/>
              </a:solidFill>
              <a:latin typeface="Merriweather"/>
              <a:ea typeface="Merriweather"/>
              <a:cs typeface="Merriweather"/>
              <a:sym typeface="Merriweather"/>
            </a:endParaRPr>
          </a:p>
        </p:txBody>
      </p:sp>
      <p:sp>
        <p:nvSpPr>
          <p:cNvPr id="186" name="Google Shape;186;p19"/>
          <p:cNvSpPr txBox="1"/>
          <p:nvPr/>
        </p:nvSpPr>
        <p:spPr>
          <a:xfrm>
            <a:off x="4975375" y="4088800"/>
            <a:ext cx="24687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300">
                <a:solidFill>
                  <a:schemeClr val="lt1"/>
                </a:solidFill>
                <a:latin typeface="Merriweather"/>
                <a:ea typeface="Merriweather"/>
                <a:cs typeface="Merriweather"/>
                <a:sym typeface="Merriweather"/>
              </a:rPr>
              <a:t>WHOA ! </a:t>
            </a:r>
            <a:endParaRPr sz="2300">
              <a:solidFill>
                <a:schemeClr val="lt1"/>
              </a:solidFill>
              <a:latin typeface="Merriweather"/>
              <a:ea typeface="Merriweather"/>
              <a:cs typeface="Merriweather"/>
              <a:sym typeface="Merriweath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0"/>
          <p:cNvSpPr txBox="1"/>
          <p:nvPr/>
        </p:nvSpPr>
        <p:spPr>
          <a:xfrm>
            <a:off x="1818950" y="2571750"/>
            <a:ext cx="440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92" name="Google Shape;192;p20"/>
          <p:cNvSpPr txBox="1"/>
          <p:nvPr/>
        </p:nvSpPr>
        <p:spPr>
          <a:xfrm>
            <a:off x="0" y="0"/>
            <a:ext cx="9144000" cy="5174100"/>
          </a:xfrm>
          <a:prstGeom prst="rect">
            <a:avLst/>
          </a:prstGeom>
          <a:solidFill>
            <a:srgbClr val="000000"/>
          </a:solidFill>
          <a:ln cap="flat" cmpd="sng" w="9525">
            <a:solidFill>
              <a:srgbClr val="1E1E1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 </a:t>
            </a:r>
            <a:endParaRPr>
              <a:latin typeface="Lato"/>
              <a:ea typeface="Lato"/>
              <a:cs typeface="Lato"/>
              <a:sym typeface="Lato"/>
            </a:endParaRPr>
          </a:p>
        </p:txBody>
      </p:sp>
      <p:graphicFrame>
        <p:nvGraphicFramePr>
          <p:cNvPr id="193" name="Google Shape;193;p20"/>
          <p:cNvGraphicFramePr/>
          <p:nvPr/>
        </p:nvGraphicFramePr>
        <p:xfrm>
          <a:off x="1143000" y="2045925"/>
          <a:ext cx="3000000" cy="3000000"/>
        </p:xfrm>
        <a:graphic>
          <a:graphicData uri="http://schemas.openxmlformats.org/drawingml/2006/table">
            <a:tbl>
              <a:tblPr>
                <a:noFill/>
                <a:tableStyleId>{85B3DE5B-BB7C-4DFE-A5F3-1E633821DC11}</a:tableStyleId>
              </a:tblPr>
              <a:tblGrid>
                <a:gridCol w="691200"/>
                <a:gridCol w="691200"/>
                <a:gridCol w="691200"/>
                <a:gridCol w="691200"/>
                <a:gridCol w="691200"/>
                <a:gridCol w="691200"/>
                <a:gridCol w="691200"/>
                <a:gridCol w="691200"/>
                <a:gridCol w="691200"/>
                <a:gridCol w="691200"/>
              </a:tblGrid>
              <a:tr h="426700">
                <a:tc gridSpan="2">
                  <a:txBody>
                    <a:bodyPr/>
                    <a:lstStyle/>
                    <a:p>
                      <a:pPr indent="0" lvl="0" marL="0" rtl="0" algn="ctr">
                        <a:spcBef>
                          <a:spcPts val="0"/>
                        </a:spcBef>
                        <a:spcAft>
                          <a:spcPts val="0"/>
                        </a:spcAft>
                        <a:buNone/>
                      </a:pPr>
                      <a:r>
                        <a:rPr b="1" lang="en-GB" sz="1600">
                          <a:solidFill>
                            <a:srgbClr val="FFFFFF"/>
                          </a:solidFill>
                          <a:latin typeface="Fira Sans Extra Condensed"/>
                          <a:ea typeface="Fira Sans Extra Condensed"/>
                          <a:cs typeface="Fira Sans Extra Condensed"/>
                          <a:sym typeface="Fira Sans Extra Condensed"/>
                        </a:rPr>
                        <a:t>Week 1</a:t>
                      </a:r>
                      <a:endParaRPr b="1" sz="1600">
                        <a:solidFill>
                          <a:srgbClr val="FFFFFF"/>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09B00"/>
                    </a:solidFill>
                  </a:tcPr>
                </a:tc>
                <a:tc hMerge="1"/>
                <a:tc gridSpan="2">
                  <a:txBody>
                    <a:bodyPr/>
                    <a:lstStyle/>
                    <a:p>
                      <a:pPr indent="0" lvl="0" marL="0" rtl="0" algn="ctr">
                        <a:spcBef>
                          <a:spcPts val="0"/>
                        </a:spcBef>
                        <a:spcAft>
                          <a:spcPts val="0"/>
                        </a:spcAft>
                        <a:buNone/>
                      </a:pPr>
                      <a:r>
                        <a:rPr b="1" lang="en-GB" sz="1600">
                          <a:solidFill>
                            <a:srgbClr val="FFFFFF"/>
                          </a:solidFill>
                          <a:latin typeface="Fira Sans Extra Condensed"/>
                          <a:ea typeface="Fira Sans Extra Condensed"/>
                          <a:cs typeface="Fira Sans Extra Condensed"/>
                          <a:sym typeface="Fira Sans Extra Condensed"/>
                        </a:rPr>
                        <a:t>Week 2-3</a:t>
                      </a:r>
                      <a:endParaRPr b="1" sz="1600">
                        <a:solidFill>
                          <a:srgbClr val="FFFFFF"/>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306998"/>
                    </a:solidFill>
                  </a:tcPr>
                </a:tc>
                <a:tc hMerge="1"/>
                <a:tc gridSpan="2">
                  <a:txBody>
                    <a:bodyPr/>
                    <a:lstStyle/>
                    <a:p>
                      <a:pPr indent="0" lvl="0" marL="0" rtl="0" algn="ctr">
                        <a:spcBef>
                          <a:spcPts val="0"/>
                        </a:spcBef>
                        <a:spcAft>
                          <a:spcPts val="0"/>
                        </a:spcAft>
                        <a:buNone/>
                      </a:pPr>
                      <a:r>
                        <a:rPr b="1" lang="en-GB" sz="1600">
                          <a:solidFill>
                            <a:srgbClr val="FFFFFF"/>
                          </a:solidFill>
                          <a:latin typeface="Fira Sans Extra Condensed"/>
                          <a:ea typeface="Fira Sans Extra Condensed"/>
                          <a:cs typeface="Fira Sans Extra Condensed"/>
                          <a:sym typeface="Fira Sans Extra Condensed"/>
                        </a:rPr>
                        <a:t>Week 4-5</a:t>
                      </a:r>
                      <a:endParaRPr b="1" sz="1600">
                        <a:solidFill>
                          <a:srgbClr val="FFFFFF"/>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09B00"/>
                    </a:solidFill>
                  </a:tcPr>
                </a:tc>
                <a:tc hMerge="1"/>
                <a:tc gridSpan="2">
                  <a:txBody>
                    <a:bodyPr/>
                    <a:lstStyle/>
                    <a:p>
                      <a:pPr indent="0" lvl="0" marL="0" rtl="0" algn="ctr">
                        <a:spcBef>
                          <a:spcPts val="0"/>
                        </a:spcBef>
                        <a:spcAft>
                          <a:spcPts val="0"/>
                        </a:spcAft>
                        <a:buNone/>
                      </a:pPr>
                      <a:r>
                        <a:rPr b="1" lang="en-GB" sz="1600">
                          <a:solidFill>
                            <a:srgbClr val="FFFFFF"/>
                          </a:solidFill>
                          <a:latin typeface="Fira Sans Extra Condensed"/>
                          <a:ea typeface="Fira Sans Extra Condensed"/>
                          <a:cs typeface="Fira Sans Extra Condensed"/>
                          <a:sym typeface="Fira Sans Extra Condensed"/>
                        </a:rPr>
                        <a:t>Week 6-7</a:t>
                      </a:r>
                      <a:endParaRPr b="1" sz="1600">
                        <a:solidFill>
                          <a:srgbClr val="FFFFFF"/>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306998"/>
                    </a:solidFill>
                  </a:tcPr>
                </a:tc>
                <a:tc hMerge="1"/>
                <a:tc gridSpan="2">
                  <a:txBody>
                    <a:bodyPr/>
                    <a:lstStyle/>
                    <a:p>
                      <a:pPr indent="0" lvl="0" marL="0" rtl="0" algn="ctr">
                        <a:spcBef>
                          <a:spcPts val="0"/>
                        </a:spcBef>
                        <a:spcAft>
                          <a:spcPts val="0"/>
                        </a:spcAft>
                        <a:buNone/>
                      </a:pPr>
                      <a:r>
                        <a:rPr b="1" lang="en-GB" sz="1600">
                          <a:solidFill>
                            <a:srgbClr val="FFFFFF"/>
                          </a:solidFill>
                          <a:latin typeface="Fira Sans Extra Condensed"/>
                          <a:ea typeface="Fira Sans Extra Condensed"/>
                          <a:cs typeface="Fira Sans Extra Condensed"/>
                          <a:sym typeface="Fira Sans Extra Condensed"/>
                        </a:rPr>
                        <a:t>Week 8….</a:t>
                      </a:r>
                      <a:endParaRPr b="1" sz="1600">
                        <a:solidFill>
                          <a:srgbClr val="FFFFFF"/>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09B00"/>
                    </a:solidFill>
                  </a:tcPr>
                </a:tc>
                <a:tc hMerge="1"/>
              </a:tr>
            </a:tbl>
          </a:graphicData>
        </a:graphic>
      </p:graphicFrame>
      <p:sp>
        <p:nvSpPr>
          <p:cNvPr id="194" name="Google Shape;194;p20"/>
          <p:cNvSpPr txBox="1"/>
          <p:nvPr/>
        </p:nvSpPr>
        <p:spPr>
          <a:xfrm>
            <a:off x="3386600" y="168125"/>
            <a:ext cx="1573500" cy="15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GB" sz="1600">
                <a:solidFill>
                  <a:schemeClr val="lt1"/>
                </a:solidFill>
                <a:latin typeface="Fira Sans Extra Condensed"/>
                <a:ea typeface="Fira Sans Extra Condensed"/>
                <a:cs typeface="Fira Sans Extra Condensed"/>
                <a:sym typeface="Fira Sans Extra Condensed"/>
              </a:rPr>
              <a:t>Web scrapping and API’s</a:t>
            </a:r>
            <a:endParaRPr b="1" sz="1600">
              <a:solidFill>
                <a:schemeClr val="lt1"/>
              </a:solidFill>
              <a:latin typeface="Fira Sans Extra Condensed"/>
              <a:ea typeface="Fira Sans Extra Condensed"/>
              <a:cs typeface="Fira Sans Extra Condensed"/>
              <a:sym typeface="Fira Sans Extra Condensed"/>
            </a:endParaRPr>
          </a:p>
          <a:p>
            <a:pPr indent="-149900" lvl="0" marL="172800" marR="216000" rtl="0" algn="l">
              <a:spcBef>
                <a:spcPts val="0"/>
              </a:spcBef>
              <a:spcAft>
                <a:spcPts val="0"/>
              </a:spcAft>
              <a:buClr>
                <a:schemeClr val="lt1"/>
              </a:buClr>
              <a:buSzPts val="1000"/>
              <a:buFont typeface="Fira Sans Extra Condensed"/>
              <a:buChar char="●"/>
            </a:pPr>
            <a:r>
              <a:rPr b="1" lang="en-GB" sz="1000">
                <a:solidFill>
                  <a:schemeClr val="lt1"/>
                </a:solidFill>
                <a:latin typeface="Fira Sans Extra Condensed"/>
                <a:ea typeface="Fira Sans Extra Condensed"/>
                <a:cs typeface="Fira Sans Extra Condensed"/>
                <a:sym typeface="Fira Sans Extra Condensed"/>
              </a:rPr>
              <a:t>Scrapping data</a:t>
            </a:r>
            <a:endParaRPr b="1" sz="1000">
              <a:solidFill>
                <a:schemeClr val="lt1"/>
              </a:solidFill>
              <a:latin typeface="Fira Sans Extra Condensed"/>
              <a:ea typeface="Fira Sans Extra Condensed"/>
              <a:cs typeface="Fira Sans Extra Condensed"/>
              <a:sym typeface="Fira Sans Extra Condensed"/>
            </a:endParaRPr>
          </a:p>
          <a:p>
            <a:pPr indent="-149900" lvl="0" marL="172800" marR="216000" rtl="0" algn="l">
              <a:spcBef>
                <a:spcPts val="0"/>
              </a:spcBef>
              <a:spcAft>
                <a:spcPts val="0"/>
              </a:spcAft>
              <a:buClr>
                <a:schemeClr val="lt1"/>
              </a:buClr>
              <a:buSzPts val="1000"/>
              <a:buFont typeface="Fira Sans Extra Condensed"/>
              <a:buChar char="●"/>
            </a:pPr>
            <a:r>
              <a:rPr b="1" lang="en-GB" sz="1000">
                <a:solidFill>
                  <a:schemeClr val="lt1"/>
                </a:solidFill>
                <a:latin typeface="Fira Sans Extra Condensed"/>
                <a:ea typeface="Fira Sans Extra Condensed"/>
                <a:cs typeface="Fira Sans Extra Condensed"/>
                <a:sym typeface="Fira Sans Extra Condensed"/>
              </a:rPr>
              <a:t>Storing in required format</a:t>
            </a:r>
            <a:endParaRPr b="1" sz="1000">
              <a:solidFill>
                <a:schemeClr val="lt1"/>
              </a:solidFill>
              <a:latin typeface="Fira Sans Extra Condensed"/>
              <a:ea typeface="Fira Sans Extra Condensed"/>
              <a:cs typeface="Fira Sans Extra Condensed"/>
              <a:sym typeface="Fira Sans Extra Condensed"/>
            </a:endParaRPr>
          </a:p>
        </p:txBody>
      </p:sp>
      <p:cxnSp>
        <p:nvCxnSpPr>
          <p:cNvPr id="195" name="Google Shape;195;p20"/>
          <p:cNvCxnSpPr>
            <a:stCxn id="196" idx="0"/>
            <a:endCxn id="194" idx="1"/>
          </p:cNvCxnSpPr>
          <p:nvPr/>
        </p:nvCxnSpPr>
        <p:spPr>
          <a:xfrm rot="-5400000">
            <a:off x="2846750" y="1323425"/>
            <a:ext cx="939900" cy="139800"/>
          </a:xfrm>
          <a:prstGeom prst="bentConnector2">
            <a:avLst/>
          </a:prstGeom>
          <a:noFill/>
          <a:ln cap="flat" cmpd="sng" w="9525">
            <a:solidFill>
              <a:srgbClr val="666666"/>
            </a:solidFill>
            <a:prstDash val="solid"/>
            <a:round/>
            <a:headEnd len="med" w="med" type="none"/>
            <a:tailEnd len="med" w="med" type="oval"/>
          </a:ln>
        </p:spPr>
      </p:cxnSp>
      <p:grpSp>
        <p:nvGrpSpPr>
          <p:cNvPr id="197" name="Google Shape;197;p20"/>
          <p:cNvGrpSpPr/>
          <p:nvPr/>
        </p:nvGrpSpPr>
        <p:grpSpPr>
          <a:xfrm>
            <a:off x="3107000" y="1863275"/>
            <a:ext cx="279600" cy="279600"/>
            <a:chOff x="1689600" y="2004400"/>
            <a:chExt cx="279600" cy="279600"/>
          </a:xfrm>
        </p:grpSpPr>
        <p:grpSp>
          <p:nvGrpSpPr>
            <p:cNvPr id="198" name="Google Shape;198;p20"/>
            <p:cNvGrpSpPr/>
            <p:nvPr/>
          </p:nvGrpSpPr>
          <p:grpSpPr>
            <a:xfrm>
              <a:off x="1689600" y="2004400"/>
              <a:ext cx="279600" cy="279600"/>
              <a:chOff x="1002075" y="2643400"/>
              <a:chExt cx="279600" cy="279600"/>
            </a:xfrm>
          </p:grpSpPr>
          <p:sp>
            <p:nvSpPr>
              <p:cNvPr id="196" name="Google Shape;196;p20"/>
              <p:cNvSpPr/>
              <p:nvPr/>
            </p:nvSpPr>
            <p:spPr>
              <a:xfrm>
                <a:off x="1002075" y="2643400"/>
                <a:ext cx="279600" cy="279600"/>
              </a:xfrm>
              <a:prstGeom prst="ellipse">
                <a:avLst/>
              </a:pr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0"/>
              <p:cNvSpPr/>
              <p:nvPr/>
            </p:nvSpPr>
            <p:spPr>
              <a:xfrm>
                <a:off x="1055400" y="2696725"/>
                <a:ext cx="173100" cy="173100"/>
              </a:xfrm>
              <a:prstGeom prst="ellipse">
                <a:avLst/>
              </a:prstGeom>
              <a:solidFill>
                <a:srgbClr val="FAA7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20"/>
            <p:cNvSpPr/>
            <p:nvPr/>
          </p:nvSpPr>
          <p:spPr>
            <a:xfrm>
              <a:off x="1787375" y="2102175"/>
              <a:ext cx="84000" cy="84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 name="Google Shape;201;p20"/>
          <p:cNvSpPr txBox="1"/>
          <p:nvPr/>
        </p:nvSpPr>
        <p:spPr>
          <a:xfrm>
            <a:off x="215325" y="1198950"/>
            <a:ext cx="466800" cy="3370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sz="1800">
                <a:solidFill>
                  <a:schemeClr val="lt1"/>
                </a:solidFill>
                <a:latin typeface="Merriweather"/>
                <a:ea typeface="Merriweather"/>
                <a:cs typeface="Merriweather"/>
                <a:sym typeface="Merriweather"/>
              </a:rPr>
              <a:t>T</a:t>
            </a:r>
            <a:endParaRPr sz="1800">
              <a:solidFill>
                <a:schemeClr val="lt1"/>
              </a:solidFill>
              <a:latin typeface="Merriweather"/>
              <a:ea typeface="Merriweather"/>
              <a:cs typeface="Merriweather"/>
              <a:sym typeface="Merriweather"/>
            </a:endParaRPr>
          </a:p>
          <a:p>
            <a:pPr indent="0" lvl="0" marL="0" rtl="0" algn="l">
              <a:lnSpc>
                <a:spcPct val="150000"/>
              </a:lnSpc>
              <a:spcBef>
                <a:spcPts val="0"/>
              </a:spcBef>
              <a:spcAft>
                <a:spcPts val="0"/>
              </a:spcAft>
              <a:buNone/>
            </a:pPr>
            <a:r>
              <a:rPr lang="en-GB" sz="1800">
                <a:solidFill>
                  <a:schemeClr val="lt1"/>
                </a:solidFill>
                <a:latin typeface="Merriweather"/>
                <a:ea typeface="Merriweather"/>
                <a:cs typeface="Merriweather"/>
                <a:sym typeface="Merriweather"/>
              </a:rPr>
              <a:t> I</a:t>
            </a:r>
            <a:endParaRPr sz="1800">
              <a:solidFill>
                <a:schemeClr val="lt1"/>
              </a:solidFill>
              <a:latin typeface="Merriweather"/>
              <a:ea typeface="Merriweather"/>
              <a:cs typeface="Merriweather"/>
              <a:sym typeface="Merriweather"/>
            </a:endParaRPr>
          </a:p>
          <a:p>
            <a:pPr indent="0" lvl="0" marL="0" rtl="0" algn="l">
              <a:lnSpc>
                <a:spcPct val="150000"/>
              </a:lnSpc>
              <a:spcBef>
                <a:spcPts val="0"/>
              </a:spcBef>
              <a:spcAft>
                <a:spcPts val="0"/>
              </a:spcAft>
              <a:buNone/>
            </a:pPr>
            <a:r>
              <a:rPr lang="en-GB" sz="1800">
                <a:solidFill>
                  <a:schemeClr val="lt1"/>
                </a:solidFill>
                <a:latin typeface="Merriweather"/>
                <a:ea typeface="Merriweather"/>
                <a:cs typeface="Merriweather"/>
                <a:sym typeface="Merriweather"/>
              </a:rPr>
              <a:t>M</a:t>
            </a:r>
            <a:endParaRPr sz="1800">
              <a:solidFill>
                <a:schemeClr val="lt1"/>
              </a:solidFill>
              <a:latin typeface="Merriweather"/>
              <a:ea typeface="Merriweather"/>
              <a:cs typeface="Merriweather"/>
              <a:sym typeface="Merriweather"/>
            </a:endParaRPr>
          </a:p>
          <a:p>
            <a:pPr indent="0" lvl="0" marL="0" rtl="0" algn="l">
              <a:lnSpc>
                <a:spcPct val="150000"/>
              </a:lnSpc>
              <a:spcBef>
                <a:spcPts val="0"/>
              </a:spcBef>
              <a:spcAft>
                <a:spcPts val="0"/>
              </a:spcAft>
              <a:buNone/>
            </a:pPr>
            <a:r>
              <a:rPr lang="en-GB" sz="1800">
                <a:solidFill>
                  <a:schemeClr val="lt1"/>
                </a:solidFill>
                <a:latin typeface="Merriweather"/>
                <a:ea typeface="Merriweather"/>
                <a:cs typeface="Merriweather"/>
                <a:sym typeface="Merriweather"/>
              </a:rPr>
              <a:t>E</a:t>
            </a:r>
            <a:endParaRPr sz="1800">
              <a:solidFill>
                <a:schemeClr val="lt1"/>
              </a:solidFill>
              <a:latin typeface="Merriweather"/>
              <a:ea typeface="Merriweather"/>
              <a:cs typeface="Merriweather"/>
              <a:sym typeface="Merriweather"/>
            </a:endParaRPr>
          </a:p>
          <a:p>
            <a:pPr indent="0" lvl="0" marL="0" rtl="0" algn="l">
              <a:lnSpc>
                <a:spcPct val="150000"/>
              </a:lnSpc>
              <a:spcBef>
                <a:spcPts val="0"/>
              </a:spcBef>
              <a:spcAft>
                <a:spcPts val="0"/>
              </a:spcAft>
              <a:buNone/>
            </a:pPr>
            <a:r>
              <a:rPr lang="en-GB" sz="1800">
                <a:solidFill>
                  <a:schemeClr val="lt1"/>
                </a:solidFill>
                <a:latin typeface="Merriweather"/>
                <a:ea typeface="Merriweather"/>
                <a:cs typeface="Merriweather"/>
                <a:sym typeface="Merriweather"/>
              </a:rPr>
              <a:t>L</a:t>
            </a:r>
            <a:endParaRPr sz="1800">
              <a:solidFill>
                <a:schemeClr val="lt1"/>
              </a:solidFill>
              <a:latin typeface="Merriweather"/>
              <a:ea typeface="Merriweather"/>
              <a:cs typeface="Merriweather"/>
              <a:sym typeface="Merriweather"/>
            </a:endParaRPr>
          </a:p>
          <a:p>
            <a:pPr indent="0" lvl="0" marL="0" rtl="0" algn="l">
              <a:lnSpc>
                <a:spcPct val="150000"/>
              </a:lnSpc>
              <a:spcBef>
                <a:spcPts val="0"/>
              </a:spcBef>
              <a:spcAft>
                <a:spcPts val="0"/>
              </a:spcAft>
              <a:buNone/>
            </a:pPr>
            <a:r>
              <a:rPr lang="en-GB" sz="1800">
                <a:solidFill>
                  <a:schemeClr val="lt1"/>
                </a:solidFill>
                <a:latin typeface="Merriweather"/>
                <a:ea typeface="Merriweather"/>
                <a:cs typeface="Merriweather"/>
                <a:sym typeface="Merriweather"/>
              </a:rPr>
              <a:t>I</a:t>
            </a:r>
            <a:endParaRPr sz="1800">
              <a:solidFill>
                <a:schemeClr val="lt1"/>
              </a:solidFill>
              <a:latin typeface="Merriweather"/>
              <a:ea typeface="Merriweather"/>
              <a:cs typeface="Merriweather"/>
              <a:sym typeface="Merriweather"/>
            </a:endParaRPr>
          </a:p>
          <a:p>
            <a:pPr indent="0" lvl="0" marL="0" rtl="0" algn="l">
              <a:lnSpc>
                <a:spcPct val="150000"/>
              </a:lnSpc>
              <a:spcBef>
                <a:spcPts val="0"/>
              </a:spcBef>
              <a:spcAft>
                <a:spcPts val="0"/>
              </a:spcAft>
              <a:buNone/>
            </a:pPr>
            <a:r>
              <a:rPr lang="en-GB" sz="1800">
                <a:solidFill>
                  <a:schemeClr val="lt1"/>
                </a:solidFill>
                <a:latin typeface="Merriweather"/>
                <a:ea typeface="Merriweather"/>
                <a:cs typeface="Merriweather"/>
                <a:sym typeface="Merriweather"/>
              </a:rPr>
              <a:t>N</a:t>
            </a:r>
            <a:endParaRPr sz="1800">
              <a:solidFill>
                <a:schemeClr val="lt1"/>
              </a:solidFill>
              <a:latin typeface="Merriweather"/>
              <a:ea typeface="Merriweather"/>
              <a:cs typeface="Merriweather"/>
              <a:sym typeface="Merriweather"/>
            </a:endParaRPr>
          </a:p>
          <a:p>
            <a:pPr indent="0" lvl="0" marL="0" rtl="0" algn="l">
              <a:lnSpc>
                <a:spcPct val="150000"/>
              </a:lnSpc>
              <a:spcBef>
                <a:spcPts val="0"/>
              </a:spcBef>
              <a:spcAft>
                <a:spcPts val="0"/>
              </a:spcAft>
              <a:buNone/>
            </a:pPr>
            <a:r>
              <a:rPr lang="en-GB" sz="1800">
                <a:solidFill>
                  <a:schemeClr val="lt1"/>
                </a:solidFill>
                <a:latin typeface="Merriweather"/>
                <a:ea typeface="Merriweather"/>
                <a:cs typeface="Merriweather"/>
                <a:sym typeface="Merriweather"/>
              </a:rPr>
              <a:t>E</a:t>
            </a:r>
            <a:endParaRPr sz="1800">
              <a:solidFill>
                <a:schemeClr val="lt1"/>
              </a:solidFill>
              <a:latin typeface="Merriweather"/>
              <a:ea typeface="Merriweather"/>
              <a:cs typeface="Merriweather"/>
              <a:sym typeface="Merriweather"/>
            </a:endParaRPr>
          </a:p>
        </p:txBody>
      </p:sp>
      <p:cxnSp>
        <p:nvCxnSpPr>
          <p:cNvPr id="202" name="Google Shape;202;p20"/>
          <p:cNvCxnSpPr/>
          <p:nvPr/>
        </p:nvCxnSpPr>
        <p:spPr>
          <a:xfrm flipH="1" rot="-5400000">
            <a:off x="1314825" y="3080075"/>
            <a:ext cx="1283100" cy="245100"/>
          </a:xfrm>
          <a:prstGeom prst="bentConnector3">
            <a:avLst>
              <a:gd fmla="val 99410" name="adj1"/>
            </a:avLst>
          </a:prstGeom>
          <a:noFill/>
          <a:ln cap="flat" cmpd="sng" w="9525">
            <a:solidFill>
              <a:srgbClr val="666666"/>
            </a:solidFill>
            <a:prstDash val="solid"/>
            <a:round/>
            <a:headEnd len="med" w="med" type="none"/>
            <a:tailEnd len="med" w="med" type="oval"/>
          </a:ln>
        </p:spPr>
      </p:cxnSp>
      <p:sp>
        <p:nvSpPr>
          <p:cNvPr id="203" name="Google Shape;203;p20"/>
          <p:cNvSpPr txBox="1"/>
          <p:nvPr/>
        </p:nvSpPr>
        <p:spPr>
          <a:xfrm>
            <a:off x="2078925" y="3611625"/>
            <a:ext cx="1912500" cy="781800"/>
          </a:xfrm>
          <a:prstGeom prst="rect">
            <a:avLst/>
          </a:prstGeom>
          <a:noFill/>
          <a:ln>
            <a:noFill/>
          </a:ln>
        </p:spPr>
        <p:txBody>
          <a:bodyPr anchorCtr="0" anchor="ctr" bIns="91425" lIns="91425" spcFirstLastPara="1" rIns="0" wrap="square" tIns="91425">
            <a:noAutofit/>
          </a:bodyPr>
          <a:lstStyle/>
          <a:p>
            <a:pPr indent="0" lvl="0" marL="0" rtl="0" algn="l">
              <a:lnSpc>
                <a:spcPct val="120000"/>
              </a:lnSpc>
              <a:spcBef>
                <a:spcPts val="0"/>
              </a:spcBef>
              <a:spcAft>
                <a:spcPts val="0"/>
              </a:spcAft>
              <a:buClr>
                <a:srgbClr val="000000"/>
              </a:buClr>
              <a:buSzPts val="1100"/>
              <a:buFont typeface="Arial"/>
              <a:buNone/>
            </a:pPr>
            <a:r>
              <a:rPr b="1" lang="en-GB" sz="1600">
                <a:solidFill>
                  <a:schemeClr val="lt1"/>
                </a:solidFill>
                <a:latin typeface="Fira Sans Extra Condensed"/>
                <a:ea typeface="Fira Sans Extra Condensed"/>
                <a:cs typeface="Fira Sans Extra Condensed"/>
                <a:sym typeface="Fira Sans Extra Condensed"/>
              </a:rPr>
              <a:t>Intro to python</a:t>
            </a:r>
            <a:endParaRPr b="1" sz="1600">
              <a:solidFill>
                <a:schemeClr val="lt1"/>
              </a:solidFill>
              <a:latin typeface="Fira Sans Extra Condensed"/>
              <a:ea typeface="Fira Sans Extra Condensed"/>
              <a:cs typeface="Fira Sans Extra Condensed"/>
              <a:sym typeface="Fira Sans Extra Condensed"/>
            </a:endParaRPr>
          </a:p>
          <a:p>
            <a:pPr indent="-149900" lvl="0" marL="172800" marR="216000" rtl="0" algn="l">
              <a:spcBef>
                <a:spcPts val="0"/>
              </a:spcBef>
              <a:spcAft>
                <a:spcPts val="0"/>
              </a:spcAft>
              <a:buClr>
                <a:schemeClr val="lt1"/>
              </a:buClr>
              <a:buSzPts val="1000"/>
              <a:buFont typeface="Fira Sans Extra Condensed"/>
              <a:buChar char="●"/>
            </a:pPr>
            <a:r>
              <a:rPr b="1" lang="en-GB" sz="1000">
                <a:solidFill>
                  <a:schemeClr val="lt1"/>
                </a:solidFill>
                <a:latin typeface="Fira Sans Extra Condensed"/>
                <a:ea typeface="Fira Sans Extra Condensed"/>
                <a:cs typeface="Fira Sans Extra Condensed"/>
                <a:sym typeface="Fira Sans Extra Condensed"/>
              </a:rPr>
              <a:t>Basic syntax</a:t>
            </a:r>
            <a:endParaRPr b="1" sz="1000">
              <a:solidFill>
                <a:schemeClr val="lt1"/>
              </a:solidFill>
              <a:latin typeface="Fira Sans Extra Condensed"/>
              <a:ea typeface="Fira Sans Extra Condensed"/>
              <a:cs typeface="Fira Sans Extra Condensed"/>
              <a:sym typeface="Fira Sans Extra Condensed"/>
            </a:endParaRPr>
          </a:p>
          <a:p>
            <a:pPr indent="-149900" lvl="0" marL="172800" marR="216000" rtl="0" algn="l">
              <a:spcBef>
                <a:spcPts val="0"/>
              </a:spcBef>
              <a:spcAft>
                <a:spcPts val="0"/>
              </a:spcAft>
              <a:buClr>
                <a:schemeClr val="lt1"/>
              </a:buClr>
              <a:buSzPts val="1000"/>
              <a:buFont typeface="Fira Sans Extra Condensed"/>
              <a:buChar char="●"/>
            </a:pPr>
            <a:r>
              <a:rPr b="1" lang="en-GB" sz="1000">
                <a:solidFill>
                  <a:schemeClr val="lt1"/>
                </a:solidFill>
                <a:latin typeface="Fira Sans Extra Condensed"/>
                <a:ea typeface="Fira Sans Extra Condensed"/>
                <a:cs typeface="Fira Sans Extra Condensed"/>
                <a:sym typeface="Fira Sans Extra Condensed"/>
              </a:rPr>
              <a:t>Familiarity  to terminal</a:t>
            </a:r>
            <a:endParaRPr b="1" sz="1000">
              <a:solidFill>
                <a:schemeClr val="lt1"/>
              </a:solidFill>
              <a:latin typeface="Fira Sans Extra Condensed"/>
              <a:ea typeface="Fira Sans Extra Condensed"/>
              <a:cs typeface="Fira Sans Extra Condensed"/>
              <a:sym typeface="Fira Sans Extra Condensed"/>
            </a:endParaRPr>
          </a:p>
        </p:txBody>
      </p:sp>
      <p:grpSp>
        <p:nvGrpSpPr>
          <p:cNvPr id="204" name="Google Shape;204;p20"/>
          <p:cNvGrpSpPr/>
          <p:nvPr/>
        </p:nvGrpSpPr>
        <p:grpSpPr>
          <a:xfrm>
            <a:off x="1686400" y="2447250"/>
            <a:ext cx="279600" cy="279600"/>
            <a:chOff x="1689600" y="2004400"/>
            <a:chExt cx="279600" cy="279600"/>
          </a:xfrm>
        </p:grpSpPr>
        <p:grpSp>
          <p:nvGrpSpPr>
            <p:cNvPr id="205" name="Google Shape;205;p20"/>
            <p:cNvGrpSpPr/>
            <p:nvPr/>
          </p:nvGrpSpPr>
          <p:grpSpPr>
            <a:xfrm>
              <a:off x="1689600" y="2004400"/>
              <a:ext cx="279600" cy="279600"/>
              <a:chOff x="1002075" y="2643400"/>
              <a:chExt cx="279600" cy="279600"/>
            </a:xfrm>
          </p:grpSpPr>
          <p:sp>
            <p:nvSpPr>
              <p:cNvPr id="206" name="Google Shape;206;p20"/>
              <p:cNvSpPr/>
              <p:nvPr/>
            </p:nvSpPr>
            <p:spPr>
              <a:xfrm>
                <a:off x="1002075" y="2643400"/>
                <a:ext cx="279600" cy="279600"/>
              </a:xfrm>
              <a:prstGeom prst="ellipse">
                <a:avLst/>
              </a:pr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0"/>
              <p:cNvSpPr/>
              <p:nvPr/>
            </p:nvSpPr>
            <p:spPr>
              <a:xfrm>
                <a:off x="1055400" y="2696725"/>
                <a:ext cx="173100" cy="173100"/>
              </a:xfrm>
              <a:prstGeom prst="ellipse">
                <a:avLst/>
              </a:prstGeom>
              <a:solidFill>
                <a:srgbClr val="358A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 name="Google Shape;208;p20"/>
            <p:cNvSpPr/>
            <p:nvPr/>
          </p:nvSpPr>
          <p:spPr>
            <a:xfrm>
              <a:off x="1787375" y="2102175"/>
              <a:ext cx="84000" cy="84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 name="Google Shape;209;p20"/>
          <p:cNvSpPr txBox="1"/>
          <p:nvPr/>
        </p:nvSpPr>
        <p:spPr>
          <a:xfrm>
            <a:off x="6068700" y="259175"/>
            <a:ext cx="1371600" cy="132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GB" sz="1600">
                <a:solidFill>
                  <a:schemeClr val="lt1"/>
                </a:solidFill>
                <a:latin typeface="Fira Sans Extra Condensed"/>
                <a:ea typeface="Fira Sans Extra Condensed"/>
                <a:cs typeface="Fira Sans Extra Condensed"/>
                <a:sym typeface="Fira Sans Extra Condensed"/>
              </a:rPr>
              <a:t>Command line interface</a:t>
            </a:r>
            <a:endParaRPr b="1" sz="1600">
              <a:solidFill>
                <a:schemeClr val="lt1"/>
              </a:solidFill>
              <a:latin typeface="Fira Sans Extra Condensed"/>
              <a:ea typeface="Fira Sans Extra Condensed"/>
              <a:cs typeface="Fira Sans Extra Condensed"/>
              <a:sym typeface="Fira Sans Extra Condensed"/>
            </a:endParaRPr>
          </a:p>
          <a:p>
            <a:pPr indent="-149900" lvl="0" marL="172800" marR="216000" rtl="0" algn="l">
              <a:spcBef>
                <a:spcPts val="0"/>
              </a:spcBef>
              <a:spcAft>
                <a:spcPts val="0"/>
              </a:spcAft>
              <a:buClr>
                <a:schemeClr val="lt1"/>
              </a:buClr>
              <a:buSzPts val="1000"/>
              <a:buFont typeface="Fira Sans Extra Condensed"/>
              <a:buChar char="●"/>
            </a:pPr>
            <a:r>
              <a:rPr b="1" lang="en-GB" sz="1000">
                <a:solidFill>
                  <a:schemeClr val="lt1"/>
                </a:solidFill>
                <a:latin typeface="Fira Sans Extra Condensed"/>
                <a:ea typeface="Fira Sans Extra Condensed"/>
                <a:cs typeface="Fira Sans Extra Condensed"/>
                <a:sym typeface="Fira Sans Extra Condensed"/>
              </a:rPr>
              <a:t>Intro to text based UI.</a:t>
            </a:r>
            <a:endParaRPr b="1" sz="1000">
              <a:solidFill>
                <a:schemeClr val="lt1"/>
              </a:solidFill>
              <a:latin typeface="Fira Sans Extra Condensed"/>
              <a:ea typeface="Fira Sans Extra Condensed"/>
              <a:cs typeface="Fira Sans Extra Condensed"/>
              <a:sym typeface="Fira Sans Extra Condensed"/>
            </a:endParaRPr>
          </a:p>
          <a:p>
            <a:pPr indent="-149900" lvl="0" marL="172800" marR="216000" rtl="0" algn="l">
              <a:spcBef>
                <a:spcPts val="0"/>
              </a:spcBef>
              <a:spcAft>
                <a:spcPts val="0"/>
              </a:spcAft>
              <a:buClr>
                <a:schemeClr val="lt1"/>
              </a:buClr>
              <a:buSzPts val="1000"/>
              <a:buFont typeface="Fira Sans Extra Condensed"/>
              <a:buChar char="●"/>
            </a:pPr>
            <a:r>
              <a:rPr b="1" lang="en-GB" sz="1000">
                <a:solidFill>
                  <a:schemeClr val="lt1"/>
                </a:solidFill>
                <a:latin typeface="Fira Sans Extra Condensed"/>
                <a:ea typeface="Fira Sans Extra Condensed"/>
                <a:cs typeface="Fira Sans Extra Condensed"/>
                <a:sym typeface="Fira Sans Extra Condensed"/>
              </a:rPr>
              <a:t>How it works ?</a:t>
            </a:r>
            <a:endParaRPr b="1" sz="1000">
              <a:solidFill>
                <a:schemeClr val="lt1"/>
              </a:solidFill>
              <a:latin typeface="Fira Sans Extra Condensed"/>
              <a:ea typeface="Fira Sans Extra Condensed"/>
              <a:cs typeface="Fira Sans Extra Condensed"/>
              <a:sym typeface="Fira Sans Extra Condensed"/>
            </a:endParaRPr>
          </a:p>
          <a:p>
            <a:pPr indent="0" lvl="0" marL="457200" marR="216000" rtl="0" algn="l">
              <a:spcBef>
                <a:spcPts val="0"/>
              </a:spcBef>
              <a:spcAft>
                <a:spcPts val="0"/>
              </a:spcAft>
              <a:buNone/>
            </a:pPr>
            <a:r>
              <a:t/>
            </a:r>
            <a:endParaRPr b="1" sz="1600">
              <a:solidFill>
                <a:schemeClr val="lt1"/>
              </a:solidFill>
              <a:latin typeface="Fira Sans Extra Condensed"/>
              <a:ea typeface="Fira Sans Extra Condensed"/>
              <a:cs typeface="Fira Sans Extra Condensed"/>
              <a:sym typeface="Fira Sans Extra Condensed"/>
            </a:endParaRPr>
          </a:p>
        </p:txBody>
      </p:sp>
      <p:cxnSp>
        <p:nvCxnSpPr>
          <p:cNvPr id="210" name="Google Shape;210;p20"/>
          <p:cNvCxnSpPr>
            <a:stCxn id="211" idx="0"/>
            <a:endCxn id="209" idx="1"/>
          </p:cNvCxnSpPr>
          <p:nvPr/>
        </p:nvCxnSpPr>
        <p:spPr>
          <a:xfrm rot="-5400000">
            <a:off x="5508450" y="1343600"/>
            <a:ext cx="980700" cy="139800"/>
          </a:xfrm>
          <a:prstGeom prst="bentConnector2">
            <a:avLst/>
          </a:prstGeom>
          <a:noFill/>
          <a:ln cap="flat" cmpd="sng" w="9525">
            <a:solidFill>
              <a:srgbClr val="666666"/>
            </a:solidFill>
            <a:prstDash val="solid"/>
            <a:round/>
            <a:headEnd len="med" w="med" type="none"/>
            <a:tailEnd len="med" w="med" type="oval"/>
          </a:ln>
        </p:spPr>
      </p:cxnSp>
      <p:grpSp>
        <p:nvGrpSpPr>
          <p:cNvPr id="212" name="Google Shape;212;p20"/>
          <p:cNvGrpSpPr/>
          <p:nvPr/>
        </p:nvGrpSpPr>
        <p:grpSpPr>
          <a:xfrm>
            <a:off x="5789100" y="1903850"/>
            <a:ext cx="279600" cy="279600"/>
            <a:chOff x="1689600" y="2004400"/>
            <a:chExt cx="279600" cy="279600"/>
          </a:xfrm>
        </p:grpSpPr>
        <p:grpSp>
          <p:nvGrpSpPr>
            <p:cNvPr id="213" name="Google Shape;213;p20"/>
            <p:cNvGrpSpPr/>
            <p:nvPr/>
          </p:nvGrpSpPr>
          <p:grpSpPr>
            <a:xfrm>
              <a:off x="1689600" y="2004400"/>
              <a:ext cx="279600" cy="279600"/>
              <a:chOff x="1002075" y="2643400"/>
              <a:chExt cx="279600" cy="279600"/>
            </a:xfrm>
          </p:grpSpPr>
          <p:sp>
            <p:nvSpPr>
              <p:cNvPr id="211" name="Google Shape;211;p20"/>
              <p:cNvSpPr/>
              <p:nvPr/>
            </p:nvSpPr>
            <p:spPr>
              <a:xfrm>
                <a:off x="1002075" y="2643400"/>
                <a:ext cx="279600" cy="279600"/>
              </a:xfrm>
              <a:prstGeom prst="ellipse">
                <a:avLst/>
              </a:pr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p:nvPr/>
            </p:nvSpPr>
            <p:spPr>
              <a:xfrm>
                <a:off x="1055400" y="2696725"/>
                <a:ext cx="173100" cy="173100"/>
              </a:xfrm>
              <a:prstGeom prst="ellipse">
                <a:avLst/>
              </a:prstGeom>
              <a:solidFill>
                <a:srgbClr val="FAA7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 name="Google Shape;215;p20"/>
            <p:cNvSpPr/>
            <p:nvPr/>
          </p:nvSpPr>
          <p:spPr>
            <a:xfrm>
              <a:off x="1787375" y="2102175"/>
              <a:ext cx="84000" cy="84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16" name="Google Shape;216;p20"/>
          <p:cNvCxnSpPr>
            <a:endCxn id="217" idx="1"/>
          </p:cNvCxnSpPr>
          <p:nvPr/>
        </p:nvCxnSpPr>
        <p:spPr>
          <a:xfrm flipH="1" rot="-5400000">
            <a:off x="4138550" y="3099275"/>
            <a:ext cx="1144500" cy="277500"/>
          </a:xfrm>
          <a:prstGeom prst="bentConnector2">
            <a:avLst/>
          </a:prstGeom>
          <a:noFill/>
          <a:ln cap="flat" cmpd="sng" w="9525">
            <a:solidFill>
              <a:srgbClr val="666666"/>
            </a:solidFill>
            <a:prstDash val="solid"/>
            <a:round/>
            <a:headEnd len="med" w="med" type="none"/>
            <a:tailEnd len="med" w="med" type="oval"/>
          </a:ln>
        </p:spPr>
      </p:cxnSp>
      <p:grpSp>
        <p:nvGrpSpPr>
          <p:cNvPr id="218" name="Google Shape;218;p20"/>
          <p:cNvGrpSpPr/>
          <p:nvPr/>
        </p:nvGrpSpPr>
        <p:grpSpPr>
          <a:xfrm>
            <a:off x="4432200" y="2431950"/>
            <a:ext cx="279600" cy="279600"/>
            <a:chOff x="1689600" y="2004400"/>
            <a:chExt cx="279600" cy="279600"/>
          </a:xfrm>
        </p:grpSpPr>
        <p:grpSp>
          <p:nvGrpSpPr>
            <p:cNvPr id="219" name="Google Shape;219;p20"/>
            <p:cNvGrpSpPr/>
            <p:nvPr/>
          </p:nvGrpSpPr>
          <p:grpSpPr>
            <a:xfrm>
              <a:off x="1689600" y="2004400"/>
              <a:ext cx="279600" cy="279600"/>
              <a:chOff x="1002075" y="2643400"/>
              <a:chExt cx="279600" cy="279600"/>
            </a:xfrm>
          </p:grpSpPr>
          <p:sp>
            <p:nvSpPr>
              <p:cNvPr id="220" name="Google Shape;220;p20"/>
              <p:cNvSpPr/>
              <p:nvPr/>
            </p:nvSpPr>
            <p:spPr>
              <a:xfrm>
                <a:off x="1002075" y="2643400"/>
                <a:ext cx="279600" cy="279600"/>
              </a:xfrm>
              <a:prstGeom prst="ellipse">
                <a:avLst/>
              </a:pr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0"/>
              <p:cNvSpPr/>
              <p:nvPr/>
            </p:nvSpPr>
            <p:spPr>
              <a:xfrm>
                <a:off x="1055400" y="2696725"/>
                <a:ext cx="173100" cy="173100"/>
              </a:xfrm>
              <a:prstGeom prst="ellipse">
                <a:avLst/>
              </a:prstGeom>
              <a:solidFill>
                <a:srgbClr val="358A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 name="Google Shape;222;p20"/>
            <p:cNvSpPr/>
            <p:nvPr/>
          </p:nvSpPr>
          <p:spPr>
            <a:xfrm>
              <a:off x="1787375" y="2102175"/>
              <a:ext cx="84000" cy="84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 name="Google Shape;217;p20"/>
          <p:cNvSpPr txBox="1"/>
          <p:nvPr/>
        </p:nvSpPr>
        <p:spPr>
          <a:xfrm>
            <a:off x="4849550" y="2652875"/>
            <a:ext cx="1603500" cy="23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GB" sz="1600">
                <a:solidFill>
                  <a:schemeClr val="lt1"/>
                </a:solidFill>
                <a:latin typeface="Fira Sans Extra Condensed"/>
                <a:ea typeface="Fira Sans Extra Condensed"/>
                <a:cs typeface="Fira Sans Extra Condensed"/>
                <a:sym typeface="Fira Sans Extra Condensed"/>
              </a:rPr>
              <a:t>Intro to django framework</a:t>
            </a:r>
            <a:endParaRPr b="1" sz="1600">
              <a:solidFill>
                <a:schemeClr val="lt1"/>
              </a:solidFill>
              <a:latin typeface="Fira Sans Extra Condensed"/>
              <a:ea typeface="Fira Sans Extra Condensed"/>
              <a:cs typeface="Fira Sans Extra Condensed"/>
              <a:sym typeface="Fira Sans Extra Condensed"/>
            </a:endParaRPr>
          </a:p>
          <a:p>
            <a:pPr indent="-149900" lvl="0" marL="172800" marR="216000" rtl="0" algn="l">
              <a:spcBef>
                <a:spcPts val="0"/>
              </a:spcBef>
              <a:spcAft>
                <a:spcPts val="0"/>
              </a:spcAft>
              <a:buClr>
                <a:schemeClr val="lt1"/>
              </a:buClr>
              <a:buSzPts val="1000"/>
              <a:buFont typeface="Fira Sans Extra Condensed"/>
              <a:buChar char="●"/>
            </a:pPr>
            <a:r>
              <a:rPr b="1" lang="en-GB" sz="1000">
                <a:solidFill>
                  <a:schemeClr val="lt1"/>
                </a:solidFill>
                <a:latin typeface="Fira Sans Extra Condensed"/>
                <a:ea typeface="Fira Sans Extra Condensed"/>
                <a:cs typeface="Fira Sans Extra Condensed"/>
                <a:sym typeface="Fira Sans Extra Condensed"/>
              </a:rPr>
              <a:t>Django installation</a:t>
            </a:r>
            <a:endParaRPr b="1" sz="1000">
              <a:solidFill>
                <a:schemeClr val="lt1"/>
              </a:solidFill>
              <a:latin typeface="Fira Sans Extra Condensed"/>
              <a:ea typeface="Fira Sans Extra Condensed"/>
              <a:cs typeface="Fira Sans Extra Condensed"/>
              <a:sym typeface="Fira Sans Extra Condensed"/>
            </a:endParaRPr>
          </a:p>
          <a:p>
            <a:pPr indent="-149900" lvl="0" marL="172800" marR="216000" rtl="0" algn="l">
              <a:spcBef>
                <a:spcPts val="0"/>
              </a:spcBef>
              <a:spcAft>
                <a:spcPts val="0"/>
              </a:spcAft>
              <a:buClr>
                <a:schemeClr val="lt1"/>
              </a:buClr>
              <a:buSzPts val="1000"/>
              <a:buFont typeface="Fira Sans Extra Condensed"/>
              <a:buChar char="●"/>
            </a:pPr>
            <a:r>
              <a:rPr b="1" lang="en-GB" sz="1000">
                <a:solidFill>
                  <a:schemeClr val="lt1"/>
                </a:solidFill>
                <a:latin typeface="Fira Sans Extra Condensed"/>
                <a:ea typeface="Fira Sans Extra Condensed"/>
                <a:cs typeface="Fira Sans Extra Condensed"/>
                <a:sym typeface="Fira Sans Extra Condensed"/>
              </a:rPr>
              <a:t>Create your first web application</a:t>
            </a:r>
            <a:endParaRPr b="1" sz="1000">
              <a:solidFill>
                <a:schemeClr val="lt1"/>
              </a:solidFill>
              <a:latin typeface="Fira Sans Extra Condensed"/>
              <a:ea typeface="Fira Sans Extra Condensed"/>
              <a:cs typeface="Fira Sans Extra Condensed"/>
              <a:sym typeface="Fira Sans Extra Condensed"/>
            </a:endParaRPr>
          </a:p>
        </p:txBody>
      </p:sp>
      <p:grpSp>
        <p:nvGrpSpPr>
          <p:cNvPr id="223" name="Google Shape;223;p20"/>
          <p:cNvGrpSpPr/>
          <p:nvPr/>
        </p:nvGrpSpPr>
        <p:grpSpPr>
          <a:xfrm>
            <a:off x="7228975" y="2431950"/>
            <a:ext cx="279600" cy="279600"/>
            <a:chOff x="1689600" y="2004400"/>
            <a:chExt cx="279600" cy="279600"/>
          </a:xfrm>
        </p:grpSpPr>
        <p:grpSp>
          <p:nvGrpSpPr>
            <p:cNvPr id="224" name="Google Shape;224;p20"/>
            <p:cNvGrpSpPr/>
            <p:nvPr/>
          </p:nvGrpSpPr>
          <p:grpSpPr>
            <a:xfrm>
              <a:off x="1689600" y="2004400"/>
              <a:ext cx="279600" cy="279600"/>
              <a:chOff x="1002075" y="2643400"/>
              <a:chExt cx="279600" cy="279600"/>
            </a:xfrm>
          </p:grpSpPr>
          <p:sp>
            <p:nvSpPr>
              <p:cNvPr id="225" name="Google Shape;225;p20"/>
              <p:cNvSpPr/>
              <p:nvPr/>
            </p:nvSpPr>
            <p:spPr>
              <a:xfrm>
                <a:off x="1002075" y="2643400"/>
                <a:ext cx="279600" cy="279600"/>
              </a:xfrm>
              <a:prstGeom prst="ellipse">
                <a:avLst/>
              </a:pr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0"/>
              <p:cNvSpPr/>
              <p:nvPr/>
            </p:nvSpPr>
            <p:spPr>
              <a:xfrm>
                <a:off x="1055400" y="2696725"/>
                <a:ext cx="173100" cy="173100"/>
              </a:xfrm>
              <a:prstGeom prst="ellipse">
                <a:avLst/>
              </a:prstGeom>
              <a:solidFill>
                <a:srgbClr val="358A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 name="Google Shape;227;p20"/>
            <p:cNvSpPr/>
            <p:nvPr/>
          </p:nvSpPr>
          <p:spPr>
            <a:xfrm>
              <a:off x="1787375" y="2102175"/>
              <a:ext cx="84000" cy="84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28" name="Google Shape;228;p20"/>
          <p:cNvCxnSpPr/>
          <p:nvPr/>
        </p:nvCxnSpPr>
        <p:spPr>
          <a:xfrm flipH="1" rot="-5400000">
            <a:off x="6924475" y="3086375"/>
            <a:ext cx="1144500" cy="277500"/>
          </a:xfrm>
          <a:prstGeom prst="bentConnector2">
            <a:avLst/>
          </a:prstGeom>
          <a:noFill/>
          <a:ln cap="flat" cmpd="sng" w="9525">
            <a:solidFill>
              <a:srgbClr val="666666"/>
            </a:solidFill>
            <a:prstDash val="solid"/>
            <a:round/>
            <a:headEnd len="med" w="med" type="none"/>
            <a:tailEnd len="med" w="med" type="oval"/>
          </a:ln>
        </p:spPr>
      </p:cxnSp>
      <p:sp>
        <p:nvSpPr>
          <p:cNvPr id="229" name="Google Shape;229;p20"/>
          <p:cNvSpPr txBox="1"/>
          <p:nvPr/>
        </p:nvSpPr>
        <p:spPr>
          <a:xfrm>
            <a:off x="7635475" y="2971950"/>
            <a:ext cx="1371600" cy="159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GB" sz="1600">
                <a:solidFill>
                  <a:schemeClr val="lt1"/>
                </a:solidFill>
                <a:latin typeface="Fira Sans Extra Condensed"/>
                <a:ea typeface="Fira Sans Extra Condensed"/>
                <a:cs typeface="Fira Sans Extra Condensed"/>
                <a:sym typeface="Fira Sans Extra Condensed"/>
              </a:rPr>
              <a:t>Python for ML</a:t>
            </a:r>
            <a:endParaRPr b="1" sz="1600">
              <a:solidFill>
                <a:schemeClr val="lt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Clr>
                <a:srgbClr val="000000"/>
              </a:buClr>
              <a:buSzPts val="1100"/>
              <a:buFont typeface="Arial"/>
              <a:buNone/>
            </a:pPr>
            <a:r>
              <a:rPr b="1" lang="en-GB" sz="1000">
                <a:solidFill>
                  <a:schemeClr val="lt1"/>
                </a:solidFill>
                <a:latin typeface="Fira Sans Extra Condensed"/>
                <a:ea typeface="Fira Sans Extra Condensed"/>
                <a:cs typeface="Fira Sans Extra Condensed"/>
                <a:sym typeface="Fira Sans Extra Condensed"/>
              </a:rPr>
              <a:t>( if time permits )</a:t>
            </a:r>
            <a:endParaRPr b="1" sz="1000">
              <a:solidFill>
                <a:schemeClr val="lt1"/>
              </a:solidFill>
              <a:latin typeface="Fira Sans Extra Condensed"/>
              <a:ea typeface="Fira Sans Extra Condensed"/>
              <a:cs typeface="Fira Sans Extra Condensed"/>
              <a:sym typeface="Fira Sans Extra Condensed"/>
            </a:endParaRPr>
          </a:p>
        </p:txBody>
      </p:sp>
      <p:grpSp>
        <p:nvGrpSpPr>
          <p:cNvPr id="230" name="Google Shape;230;p20"/>
          <p:cNvGrpSpPr/>
          <p:nvPr/>
        </p:nvGrpSpPr>
        <p:grpSpPr>
          <a:xfrm>
            <a:off x="145047" y="455252"/>
            <a:ext cx="466957" cy="467891"/>
            <a:chOff x="1756921" y="1509739"/>
            <a:chExt cx="345997" cy="345997"/>
          </a:xfrm>
        </p:grpSpPr>
        <p:sp>
          <p:nvSpPr>
            <p:cNvPr id="231" name="Google Shape;231;p20"/>
            <p:cNvSpPr/>
            <p:nvPr/>
          </p:nvSpPr>
          <p:spPr>
            <a:xfrm>
              <a:off x="1756921" y="1509739"/>
              <a:ext cx="345997" cy="345997"/>
            </a:xfrm>
            <a:custGeom>
              <a:rect b="b" l="l" r="r" t="t"/>
              <a:pathLst>
                <a:path extrusionOk="0" h="10871" w="10871">
                  <a:moveTo>
                    <a:pt x="5442" y="0"/>
                  </a:moveTo>
                  <a:cubicBezTo>
                    <a:pt x="3977" y="0"/>
                    <a:pt x="2620" y="572"/>
                    <a:pt x="1596" y="1596"/>
                  </a:cubicBezTo>
                  <a:cubicBezTo>
                    <a:pt x="572" y="2620"/>
                    <a:pt x="1" y="3989"/>
                    <a:pt x="1" y="5441"/>
                  </a:cubicBezTo>
                  <a:cubicBezTo>
                    <a:pt x="1" y="6882"/>
                    <a:pt x="572" y="8251"/>
                    <a:pt x="1596" y="9275"/>
                  </a:cubicBezTo>
                  <a:cubicBezTo>
                    <a:pt x="2620" y="10299"/>
                    <a:pt x="3989" y="10871"/>
                    <a:pt x="5442" y="10871"/>
                  </a:cubicBezTo>
                  <a:cubicBezTo>
                    <a:pt x="6882" y="10871"/>
                    <a:pt x="8252" y="10299"/>
                    <a:pt x="9276" y="9275"/>
                  </a:cubicBezTo>
                  <a:cubicBezTo>
                    <a:pt x="10299" y="8251"/>
                    <a:pt x="10871" y="6882"/>
                    <a:pt x="10871" y="5441"/>
                  </a:cubicBezTo>
                  <a:cubicBezTo>
                    <a:pt x="10871" y="5346"/>
                    <a:pt x="10871" y="5263"/>
                    <a:pt x="10859" y="5156"/>
                  </a:cubicBezTo>
                  <a:cubicBezTo>
                    <a:pt x="10859" y="5060"/>
                    <a:pt x="10788" y="5001"/>
                    <a:pt x="10692" y="5001"/>
                  </a:cubicBezTo>
                  <a:cubicBezTo>
                    <a:pt x="10609" y="5001"/>
                    <a:pt x="10549" y="5084"/>
                    <a:pt x="10549" y="5168"/>
                  </a:cubicBezTo>
                  <a:lnTo>
                    <a:pt x="10549" y="5441"/>
                  </a:lnTo>
                  <a:cubicBezTo>
                    <a:pt x="10549" y="6811"/>
                    <a:pt x="10014" y="8085"/>
                    <a:pt x="9037" y="9049"/>
                  </a:cubicBezTo>
                  <a:cubicBezTo>
                    <a:pt x="8073" y="10025"/>
                    <a:pt x="6787" y="10561"/>
                    <a:pt x="5418" y="10561"/>
                  </a:cubicBezTo>
                  <a:cubicBezTo>
                    <a:pt x="4061" y="10561"/>
                    <a:pt x="2775" y="10025"/>
                    <a:pt x="1810" y="9049"/>
                  </a:cubicBezTo>
                  <a:cubicBezTo>
                    <a:pt x="834" y="8085"/>
                    <a:pt x="298" y="6811"/>
                    <a:pt x="298" y="5441"/>
                  </a:cubicBezTo>
                  <a:cubicBezTo>
                    <a:pt x="298" y="4072"/>
                    <a:pt x="834" y="2786"/>
                    <a:pt x="1810" y="1822"/>
                  </a:cubicBezTo>
                  <a:cubicBezTo>
                    <a:pt x="2775" y="858"/>
                    <a:pt x="4061" y="322"/>
                    <a:pt x="5418" y="322"/>
                  </a:cubicBezTo>
                  <a:cubicBezTo>
                    <a:pt x="6632" y="322"/>
                    <a:pt x="7799" y="750"/>
                    <a:pt x="8728" y="1524"/>
                  </a:cubicBezTo>
                  <a:cubicBezTo>
                    <a:pt x="9633" y="2298"/>
                    <a:pt x="10264" y="3358"/>
                    <a:pt x="10466" y="4513"/>
                  </a:cubicBezTo>
                  <a:cubicBezTo>
                    <a:pt x="10476" y="4594"/>
                    <a:pt x="10547" y="4649"/>
                    <a:pt x="10612" y="4649"/>
                  </a:cubicBezTo>
                  <a:cubicBezTo>
                    <a:pt x="10623" y="4649"/>
                    <a:pt x="10634" y="4647"/>
                    <a:pt x="10645" y="4644"/>
                  </a:cubicBezTo>
                  <a:cubicBezTo>
                    <a:pt x="10740" y="4632"/>
                    <a:pt x="10800" y="4548"/>
                    <a:pt x="10776" y="4465"/>
                  </a:cubicBezTo>
                  <a:cubicBezTo>
                    <a:pt x="10561" y="3239"/>
                    <a:pt x="9907" y="2108"/>
                    <a:pt x="8930" y="1286"/>
                  </a:cubicBezTo>
                  <a:cubicBezTo>
                    <a:pt x="7954" y="465"/>
                    <a:pt x="6716" y="0"/>
                    <a:pt x="544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0"/>
            <p:cNvSpPr/>
            <p:nvPr/>
          </p:nvSpPr>
          <p:spPr>
            <a:xfrm>
              <a:off x="1781937" y="1535488"/>
              <a:ext cx="295614" cy="295614"/>
            </a:xfrm>
            <a:custGeom>
              <a:rect b="b" l="l" r="r" t="t"/>
              <a:pathLst>
                <a:path extrusionOk="0" h="9288" w="9288">
                  <a:moveTo>
                    <a:pt x="4644" y="1"/>
                  </a:moveTo>
                  <a:cubicBezTo>
                    <a:pt x="3989" y="1"/>
                    <a:pt x="3346" y="132"/>
                    <a:pt x="2751" y="406"/>
                  </a:cubicBezTo>
                  <a:cubicBezTo>
                    <a:pt x="2167" y="656"/>
                    <a:pt x="1667" y="1025"/>
                    <a:pt x="1227" y="1489"/>
                  </a:cubicBezTo>
                  <a:cubicBezTo>
                    <a:pt x="1167" y="1549"/>
                    <a:pt x="1167" y="1656"/>
                    <a:pt x="1251" y="1715"/>
                  </a:cubicBezTo>
                  <a:cubicBezTo>
                    <a:pt x="1278" y="1743"/>
                    <a:pt x="1313" y="1757"/>
                    <a:pt x="1348" y="1757"/>
                  </a:cubicBezTo>
                  <a:cubicBezTo>
                    <a:pt x="1390" y="1757"/>
                    <a:pt x="1433" y="1737"/>
                    <a:pt x="1465" y="1692"/>
                  </a:cubicBezTo>
                  <a:cubicBezTo>
                    <a:pt x="1870" y="1263"/>
                    <a:pt x="2346" y="918"/>
                    <a:pt x="2882" y="680"/>
                  </a:cubicBezTo>
                  <a:cubicBezTo>
                    <a:pt x="3429" y="430"/>
                    <a:pt x="4025" y="310"/>
                    <a:pt x="4644" y="310"/>
                  </a:cubicBezTo>
                  <a:cubicBezTo>
                    <a:pt x="7025" y="310"/>
                    <a:pt x="8966" y="2239"/>
                    <a:pt x="8966" y="4644"/>
                  </a:cubicBezTo>
                  <a:cubicBezTo>
                    <a:pt x="8966" y="7037"/>
                    <a:pt x="7037" y="8978"/>
                    <a:pt x="4644" y="8978"/>
                  </a:cubicBezTo>
                  <a:cubicBezTo>
                    <a:pt x="2263" y="8978"/>
                    <a:pt x="310" y="7037"/>
                    <a:pt x="310" y="4644"/>
                  </a:cubicBezTo>
                  <a:cubicBezTo>
                    <a:pt x="310" y="3799"/>
                    <a:pt x="560" y="2966"/>
                    <a:pt x="1024" y="2263"/>
                  </a:cubicBezTo>
                  <a:cubicBezTo>
                    <a:pt x="1084" y="2192"/>
                    <a:pt x="1072" y="2084"/>
                    <a:pt x="989" y="2037"/>
                  </a:cubicBezTo>
                  <a:cubicBezTo>
                    <a:pt x="963" y="2020"/>
                    <a:pt x="933" y="2012"/>
                    <a:pt x="904" y="2012"/>
                  </a:cubicBezTo>
                  <a:cubicBezTo>
                    <a:pt x="850" y="2012"/>
                    <a:pt x="797" y="2038"/>
                    <a:pt x="774" y="2084"/>
                  </a:cubicBezTo>
                  <a:cubicBezTo>
                    <a:pt x="262" y="2846"/>
                    <a:pt x="0" y="3716"/>
                    <a:pt x="0" y="4644"/>
                  </a:cubicBezTo>
                  <a:cubicBezTo>
                    <a:pt x="0" y="5883"/>
                    <a:pt x="477" y="7049"/>
                    <a:pt x="1346" y="7930"/>
                  </a:cubicBezTo>
                  <a:cubicBezTo>
                    <a:pt x="2227" y="8811"/>
                    <a:pt x="3394" y="9288"/>
                    <a:pt x="4644" y="9288"/>
                  </a:cubicBezTo>
                  <a:cubicBezTo>
                    <a:pt x="5894" y="9288"/>
                    <a:pt x="7049" y="8811"/>
                    <a:pt x="7930" y="7930"/>
                  </a:cubicBezTo>
                  <a:cubicBezTo>
                    <a:pt x="8811" y="7049"/>
                    <a:pt x="9287" y="5894"/>
                    <a:pt x="9287" y="4644"/>
                  </a:cubicBezTo>
                  <a:cubicBezTo>
                    <a:pt x="9287" y="3394"/>
                    <a:pt x="8811" y="2227"/>
                    <a:pt x="7930" y="1346"/>
                  </a:cubicBezTo>
                  <a:cubicBezTo>
                    <a:pt x="7049" y="477"/>
                    <a:pt x="5894" y="1"/>
                    <a:pt x="464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0"/>
            <p:cNvSpPr/>
            <p:nvPr/>
          </p:nvSpPr>
          <p:spPr>
            <a:xfrm>
              <a:off x="1806954" y="1677980"/>
              <a:ext cx="17441" cy="10630"/>
            </a:xfrm>
            <a:custGeom>
              <a:rect b="b" l="l" r="r" t="t"/>
              <a:pathLst>
                <a:path extrusionOk="0" h="334" w="548">
                  <a:moveTo>
                    <a:pt x="167" y="1"/>
                  </a:moveTo>
                  <a:cubicBezTo>
                    <a:pt x="72" y="1"/>
                    <a:pt x="0" y="72"/>
                    <a:pt x="0" y="167"/>
                  </a:cubicBezTo>
                  <a:cubicBezTo>
                    <a:pt x="0" y="251"/>
                    <a:pt x="72" y="334"/>
                    <a:pt x="167" y="334"/>
                  </a:cubicBezTo>
                  <a:lnTo>
                    <a:pt x="381" y="334"/>
                  </a:lnTo>
                  <a:cubicBezTo>
                    <a:pt x="476" y="334"/>
                    <a:pt x="548" y="251"/>
                    <a:pt x="548" y="167"/>
                  </a:cubicBezTo>
                  <a:cubicBezTo>
                    <a:pt x="548" y="72"/>
                    <a:pt x="476" y="1"/>
                    <a:pt x="38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0"/>
            <p:cNvSpPr/>
            <p:nvPr/>
          </p:nvSpPr>
          <p:spPr>
            <a:xfrm>
              <a:off x="1924429" y="1560122"/>
              <a:ext cx="128106" cy="128488"/>
            </a:xfrm>
            <a:custGeom>
              <a:rect b="b" l="l" r="r" t="t"/>
              <a:pathLst>
                <a:path extrusionOk="0" h="4037" w="4025">
                  <a:moveTo>
                    <a:pt x="155" y="1"/>
                  </a:moveTo>
                  <a:cubicBezTo>
                    <a:pt x="72" y="1"/>
                    <a:pt x="0" y="72"/>
                    <a:pt x="0" y="167"/>
                  </a:cubicBezTo>
                  <a:lnTo>
                    <a:pt x="0" y="3870"/>
                  </a:lnTo>
                  <a:cubicBezTo>
                    <a:pt x="0" y="3954"/>
                    <a:pt x="72" y="4037"/>
                    <a:pt x="155" y="4037"/>
                  </a:cubicBezTo>
                  <a:lnTo>
                    <a:pt x="3870" y="4037"/>
                  </a:lnTo>
                  <a:cubicBezTo>
                    <a:pt x="3953" y="4037"/>
                    <a:pt x="4024" y="3954"/>
                    <a:pt x="4024" y="3870"/>
                  </a:cubicBezTo>
                  <a:cubicBezTo>
                    <a:pt x="4024" y="3775"/>
                    <a:pt x="3953" y="3704"/>
                    <a:pt x="3870" y="3704"/>
                  </a:cubicBezTo>
                  <a:lnTo>
                    <a:pt x="322" y="3704"/>
                  </a:lnTo>
                  <a:lnTo>
                    <a:pt x="322" y="167"/>
                  </a:lnTo>
                  <a:cubicBezTo>
                    <a:pt x="322" y="72"/>
                    <a:pt x="250"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0"/>
            <p:cNvSpPr/>
            <p:nvPr/>
          </p:nvSpPr>
          <p:spPr>
            <a:xfrm>
              <a:off x="1924811" y="1788644"/>
              <a:ext cx="10630" cy="17823"/>
            </a:xfrm>
            <a:custGeom>
              <a:rect b="b" l="l" r="r" t="t"/>
              <a:pathLst>
                <a:path extrusionOk="0" h="560" w="334">
                  <a:moveTo>
                    <a:pt x="167" y="0"/>
                  </a:moveTo>
                  <a:cubicBezTo>
                    <a:pt x="71" y="0"/>
                    <a:pt x="0" y="84"/>
                    <a:pt x="0" y="167"/>
                  </a:cubicBezTo>
                  <a:lnTo>
                    <a:pt x="0" y="393"/>
                  </a:lnTo>
                  <a:cubicBezTo>
                    <a:pt x="0" y="488"/>
                    <a:pt x="71" y="560"/>
                    <a:pt x="167" y="560"/>
                  </a:cubicBezTo>
                  <a:cubicBezTo>
                    <a:pt x="250" y="560"/>
                    <a:pt x="333" y="488"/>
                    <a:pt x="333" y="393"/>
                  </a:cubicBezTo>
                  <a:lnTo>
                    <a:pt x="333" y="167"/>
                  </a:lnTo>
                  <a:cubicBezTo>
                    <a:pt x="333" y="84"/>
                    <a:pt x="250"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0"/>
            <p:cNvSpPr/>
            <p:nvPr/>
          </p:nvSpPr>
          <p:spPr>
            <a:xfrm>
              <a:off x="1841423" y="1594719"/>
              <a:ext cx="16328" cy="15086"/>
            </a:xfrm>
            <a:custGeom>
              <a:rect b="b" l="l" r="r" t="t"/>
              <a:pathLst>
                <a:path extrusionOk="0" h="474" w="513">
                  <a:moveTo>
                    <a:pt x="173" y="0"/>
                  </a:moveTo>
                  <a:cubicBezTo>
                    <a:pt x="132" y="0"/>
                    <a:pt x="90" y="15"/>
                    <a:pt x="60" y="45"/>
                  </a:cubicBezTo>
                  <a:cubicBezTo>
                    <a:pt x="1" y="104"/>
                    <a:pt x="1" y="212"/>
                    <a:pt x="60" y="259"/>
                  </a:cubicBezTo>
                  <a:lnTo>
                    <a:pt x="215" y="426"/>
                  </a:lnTo>
                  <a:cubicBezTo>
                    <a:pt x="239" y="462"/>
                    <a:pt x="286" y="474"/>
                    <a:pt x="334" y="474"/>
                  </a:cubicBezTo>
                  <a:cubicBezTo>
                    <a:pt x="370" y="474"/>
                    <a:pt x="405" y="462"/>
                    <a:pt x="453" y="426"/>
                  </a:cubicBezTo>
                  <a:cubicBezTo>
                    <a:pt x="513" y="366"/>
                    <a:pt x="513" y="259"/>
                    <a:pt x="453" y="212"/>
                  </a:cubicBezTo>
                  <a:lnTo>
                    <a:pt x="286" y="45"/>
                  </a:lnTo>
                  <a:cubicBezTo>
                    <a:pt x="257" y="15"/>
                    <a:pt x="215" y="0"/>
                    <a:pt x="17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0"/>
            <p:cNvSpPr/>
            <p:nvPr/>
          </p:nvSpPr>
          <p:spPr>
            <a:xfrm>
              <a:off x="2002470" y="1756243"/>
              <a:ext cx="16709" cy="15755"/>
            </a:xfrm>
            <a:custGeom>
              <a:rect b="b" l="l" r="r" t="t"/>
              <a:pathLst>
                <a:path extrusionOk="0" h="495" w="525">
                  <a:moveTo>
                    <a:pt x="175" y="0"/>
                  </a:moveTo>
                  <a:cubicBezTo>
                    <a:pt x="132" y="0"/>
                    <a:pt x="90" y="18"/>
                    <a:pt x="60" y="54"/>
                  </a:cubicBezTo>
                  <a:cubicBezTo>
                    <a:pt x="1" y="113"/>
                    <a:pt x="1" y="221"/>
                    <a:pt x="60" y="280"/>
                  </a:cubicBezTo>
                  <a:lnTo>
                    <a:pt x="227" y="447"/>
                  </a:lnTo>
                  <a:cubicBezTo>
                    <a:pt x="251" y="471"/>
                    <a:pt x="298" y="494"/>
                    <a:pt x="346" y="494"/>
                  </a:cubicBezTo>
                  <a:cubicBezTo>
                    <a:pt x="394" y="494"/>
                    <a:pt x="418" y="471"/>
                    <a:pt x="465" y="447"/>
                  </a:cubicBezTo>
                  <a:cubicBezTo>
                    <a:pt x="525" y="387"/>
                    <a:pt x="525" y="280"/>
                    <a:pt x="465" y="221"/>
                  </a:cubicBezTo>
                  <a:lnTo>
                    <a:pt x="298" y="54"/>
                  </a:lnTo>
                  <a:cubicBezTo>
                    <a:pt x="263" y="18"/>
                    <a:pt x="218" y="0"/>
                    <a:pt x="17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0"/>
            <p:cNvSpPr/>
            <p:nvPr/>
          </p:nvSpPr>
          <p:spPr>
            <a:xfrm>
              <a:off x="2002470" y="1594719"/>
              <a:ext cx="16328" cy="15086"/>
            </a:xfrm>
            <a:custGeom>
              <a:rect b="b" l="l" r="r" t="t"/>
              <a:pathLst>
                <a:path extrusionOk="0" h="474" w="513">
                  <a:moveTo>
                    <a:pt x="340" y="0"/>
                  </a:moveTo>
                  <a:cubicBezTo>
                    <a:pt x="298" y="0"/>
                    <a:pt x="257" y="15"/>
                    <a:pt x="227" y="45"/>
                  </a:cubicBezTo>
                  <a:lnTo>
                    <a:pt x="60" y="212"/>
                  </a:lnTo>
                  <a:cubicBezTo>
                    <a:pt x="1" y="259"/>
                    <a:pt x="1" y="366"/>
                    <a:pt x="60" y="426"/>
                  </a:cubicBezTo>
                  <a:cubicBezTo>
                    <a:pt x="96" y="462"/>
                    <a:pt x="132" y="474"/>
                    <a:pt x="179" y="474"/>
                  </a:cubicBezTo>
                  <a:cubicBezTo>
                    <a:pt x="227" y="474"/>
                    <a:pt x="251" y="462"/>
                    <a:pt x="287" y="426"/>
                  </a:cubicBezTo>
                  <a:lnTo>
                    <a:pt x="453" y="259"/>
                  </a:lnTo>
                  <a:cubicBezTo>
                    <a:pt x="513" y="212"/>
                    <a:pt x="513" y="104"/>
                    <a:pt x="453" y="45"/>
                  </a:cubicBezTo>
                  <a:cubicBezTo>
                    <a:pt x="423" y="15"/>
                    <a:pt x="382" y="0"/>
                    <a:pt x="34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0"/>
            <p:cNvSpPr/>
            <p:nvPr/>
          </p:nvSpPr>
          <p:spPr>
            <a:xfrm>
              <a:off x="1841041" y="1756530"/>
              <a:ext cx="16709" cy="15468"/>
            </a:xfrm>
            <a:custGeom>
              <a:rect b="b" l="l" r="r" t="t"/>
              <a:pathLst>
                <a:path extrusionOk="0" h="486" w="525">
                  <a:moveTo>
                    <a:pt x="352" y="0"/>
                  </a:moveTo>
                  <a:cubicBezTo>
                    <a:pt x="310" y="0"/>
                    <a:pt x="269" y="15"/>
                    <a:pt x="239" y="45"/>
                  </a:cubicBezTo>
                  <a:lnTo>
                    <a:pt x="72" y="212"/>
                  </a:lnTo>
                  <a:cubicBezTo>
                    <a:pt x="1" y="271"/>
                    <a:pt x="1" y="354"/>
                    <a:pt x="60" y="438"/>
                  </a:cubicBezTo>
                  <a:cubicBezTo>
                    <a:pt x="84" y="462"/>
                    <a:pt x="132" y="485"/>
                    <a:pt x="179" y="485"/>
                  </a:cubicBezTo>
                  <a:cubicBezTo>
                    <a:pt x="227" y="485"/>
                    <a:pt x="251" y="462"/>
                    <a:pt x="298" y="438"/>
                  </a:cubicBezTo>
                  <a:lnTo>
                    <a:pt x="465" y="271"/>
                  </a:lnTo>
                  <a:cubicBezTo>
                    <a:pt x="525" y="212"/>
                    <a:pt x="525" y="104"/>
                    <a:pt x="465" y="45"/>
                  </a:cubicBezTo>
                  <a:cubicBezTo>
                    <a:pt x="435" y="15"/>
                    <a:pt x="394" y="0"/>
                    <a:pt x="35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0"/>
            <p:cNvSpPr/>
            <p:nvPr/>
          </p:nvSpPr>
          <p:spPr>
            <a:xfrm>
              <a:off x="1816025" y="1632084"/>
              <a:ext cx="17855" cy="13336"/>
            </a:xfrm>
            <a:custGeom>
              <a:rect b="b" l="l" r="r" t="t"/>
              <a:pathLst>
                <a:path extrusionOk="0" h="419" w="561">
                  <a:moveTo>
                    <a:pt x="173" y="0"/>
                  </a:moveTo>
                  <a:cubicBezTo>
                    <a:pt x="110" y="0"/>
                    <a:pt x="51" y="36"/>
                    <a:pt x="25" y="97"/>
                  </a:cubicBezTo>
                  <a:cubicBezTo>
                    <a:pt x="1" y="181"/>
                    <a:pt x="25" y="276"/>
                    <a:pt x="120" y="312"/>
                  </a:cubicBezTo>
                  <a:lnTo>
                    <a:pt x="322" y="395"/>
                  </a:lnTo>
                  <a:cubicBezTo>
                    <a:pt x="334" y="419"/>
                    <a:pt x="370" y="419"/>
                    <a:pt x="382" y="419"/>
                  </a:cubicBezTo>
                  <a:cubicBezTo>
                    <a:pt x="441" y="419"/>
                    <a:pt x="501" y="383"/>
                    <a:pt x="537" y="312"/>
                  </a:cubicBezTo>
                  <a:cubicBezTo>
                    <a:pt x="561" y="228"/>
                    <a:pt x="513" y="133"/>
                    <a:pt x="441" y="97"/>
                  </a:cubicBezTo>
                  <a:lnTo>
                    <a:pt x="239" y="14"/>
                  </a:lnTo>
                  <a:cubicBezTo>
                    <a:pt x="217" y="5"/>
                    <a:pt x="195" y="0"/>
                    <a:pt x="17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0"/>
            <p:cNvSpPr/>
            <p:nvPr/>
          </p:nvSpPr>
          <p:spPr>
            <a:xfrm>
              <a:off x="2026341" y="1721297"/>
              <a:ext cx="17855" cy="13177"/>
            </a:xfrm>
            <a:custGeom>
              <a:rect b="b" l="l" r="r" t="t"/>
              <a:pathLst>
                <a:path extrusionOk="0" h="414" w="561">
                  <a:moveTo>
                    <a:pt x="179" y="0"/>
                  </a:moveTo>
                  <a:cubicBezTo>
                    <a:pt x="114" y="0"/>
                    <a:pt x="52" y="31"/>
                    <a:pt x="25" y="104"/>
                  </a:cubicBezTo>
                  <a:cubicBezTo>
                    <a:pt x="1" y="176"/>
                    <a:pt x="25" y="283"/>
                    <a:pt x="120" y="307"/>
                  </a:cubicBezTo>
                  <a:lnTo>
                    <a:pt x="322" y="402"/>
                  </a:lnTo>
                  <a:cubicBezTo>
                    <a:pt x="334" y="414"/>
                    <a:pt x="370" y="414"/>
                    <a:pt x="382" y="414"/>
                  </a:cubicBezTo>
                  <a:cubicBezTo>
                    <a:pt x="441" y="414"/>
                    <a:pt x="501" y="378"/>
                    <a:pt x="537" y="307"/>
                  </a:cubicBezTo>
                  <a:cubicBezTo>
                    <a:pt x="560" y="235"/>
                    <a:pt x="537" y="128"/>
                    <a:pt x="441" y="104"/>
                  </a:cubicBezTo>
                  <a:lnTo>
                    <a:pt x="239" y="9"/>
                  </a:lnTo>
                  <a:cubicBezTo>
                    <a:pt x="219" y="3"/>
                    <a:pt x="199" y="0"/>
                    <a:pt x="1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0"/>
            <p:cNvSpPr/>
            <p:nvPr/>
          </p:nvSpPr>
          <p:spPr>
            <a:xfrm>
              <a:off x="1967619" y="1569702"/>
              <a:ext cx="14036" cy="16996"/>
            </a:xfrm>
            <a:custGeom>
              <a:rect b="b" l="l" r="r" t="t"/>
              <a:pathLst>
                <a:path extrusionOk="0" h="534" w="441">
                  <a:moveTo>
                    <a:pt x="267" y="1"/>
                  </a:moveTo>
                  <a:cubicBezTo>
                    <a:pt x="204" y="1"/>
                    <a:pt x="138" y="32"/>
                    <a:pt x="119" y="105"/>
                  </a:cubicBezTo>
                  <a:lnTo>
                    <a:pt x="24" y="307"/>
                  </a:lnTo>
                  <a:cubicBezTo>
                    <a:pt x="0" y="378"/>
                    <a:pt x="24" y="486"/>
                    <a:pt x="119" y="521"/>
                  </a:cubicBezTo>
                  <a:cubicBezTo>
                    <a:pt x="131" y="521"/>
                    <a:pt x="155" y="533"/>
                    <a:pt x="179" y="533"/>
                  </a:cubicBezTo>
                  <a:cubicBezTo>
                    <a:pt x="239" y="533"/>
                    <a:pt x="298" y="498"/>
                    <a:pt x="322" y="426"/>
                  </a:cubicBezTo>
                  <a:lnTo>
                    <a:pt x="417" y="224"/>
                  </a:lnTo>
                  <a:cubicBezTo>
                    <a:pt x="441" y="140"/>
                    <a:pt x="417" y="45"/>
                    <a:pt x="322" y="9"/>
                  </a:cubicBezTo>
                  <a:cubicBezTo>
                    <a:pt x="305" y="4"/>
                    <a:pt x="286" y="1"/>
                    <a:pt x="2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0"/>
            <p:cNvSpPr/>
            <p:nvPr/>
          </p:nvSpPr>
          <p:spPr>
            <a:xfrm>
              <a:off x="1877802" y="1780019"/>
              <a:ext cx="14450" cy="16996"/>
            </a:xfrm>
            <a:custGeom>
              <a:rect b="b" l="l" r="r" t="t"/>
              <a:pathLst>
                <a:path extrusionOk="0" h="534" w="454">
                  <a:moveTo>
                    <a:pt x="279" y="1"/>
                  </a:moveTo>
                  <a:cubicBezTo>
                    <a:pt x="216" y="1"/>
                    <a:pt x="147" y="32"/>
                    <a:pt x="120" y="105"/>
                  </a:cubicBezTo>
                  <a:lnTo>
                    <a:pt x="36" y="307"/>
                  </a:lnTo>
                  <a:cubicBezTo>
                    <a:pt x="1" y="378"/>
                    <a:pt x="48" y="486"/>
                    <a:pt x="120" y="509"/>
                  </a:cubicBezTo>
                  <a:cubicBezTo>
                    <a:pt x="144" y="533"/>
                    <a:pt x="167" y="533"/>
                    <a:pt x="179" y="533"/>
                  </a:cubicBezTo>
                  <a:cubicBezTo>
                    <a:pt x="239" y="533"/>
                    <a:pt x="298" y="497"/>
                    <a:pt x="334" y="426"/>
                  </a:cubicBezTo>
                  <a:lnTo>
                    <a:pt x="417" y="224"/>
                  </a:lnTo>
                  <a:cubicBezTo>
                    <a:pt x="453" y="140"/>
                    <a:pt x="417" y="45"/>
                    <a:pt x="334" y="9"/>
                  </a:cubicBezTo>
                  <a:cubicBezTo>
                    <a:pt x="317" y="4"/>
                    <a:pt x="298" y="1"/>
                    <a:pt x="2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0"/>
            <p:cNvSpPr/>
            <p:nvPr/>
          </p:nvSpPr>
          <p:spPr>
            <a:xfrm>
              <a:off x="1879711" y="1568652"/>
              <a:ext cx="14418" cy="16900"/>
            </a:xfrm>
            <a:custGeom>
              <a:rect b="b" l="l" r="r" t="t"/>
              <a:pathLst>
                <a:path extrusionOk="0" h="531" w="453">
                  <a:moveTo>
                    <a:pt x="169" y="0"/>
                  </a:moveTo>
                  <a:cubicBezTo>
                    <a:pt x="153" y="0"/>
                    <a:pt x="136" y="2"/>
                    <a:pt x="119" y="7"/>
                  </a:cubicBezTo>
                  <a:cubicBezTo>
                    <a:pt x="48" y="42"/>
                    <a:pt x="0" y="138"/>
                    <a:pt x="36" y="221"/>
                  </a:cubicBezTo>
                  <a:lnTo>
                    <a:pt x="119" y="423"/>
                  </a:lnTo>
                  <a:cubicBezTo>
                    <a:pt x="155" y="495"/>
                    <a:pt x="214" y="531"/>
                    <a:pt x="274" y="531"/>
                  </a:cubicBezTo>
                  <a:cubicBezTo>
                    <a:pt x="286" y="531"/>
                    <a:pt x="322" y="531"/>
                    <a:pt x="334" y="519"/>
                  </a:cubicBezTo>
                  <a:cubicBezTo>
                    <a:pt x="405" y="483"/>
                    <a:pt x="453" y="400"/>
                    <a:pt x="417" y="304"/>
                  </a:cubicBezTo>
                  <a:lnTo>
                    <a:pt x="334" y="102"/>
                  </a:lnTo>
                  <a:cubicBezTo>
                    <a:pt x="304" y="43"/>
                    <a:pt x="243" y="0"/>
                    <a:pt x="16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0"/>
            <p:cNvSpPr/>
            <p:nvPr/>
          </p:nvSpPr>
          <p:spPr>
            <a:xfrm>
              <a:off x="1965709" y="1780846"/>
              <a:ext cx="14068" cy="16900"/>
            </a:xfrm>
            <a:custGeom>
              <a:rect b="b" l="l" r="r" t="t"/>
              <a:pathLst>
                <a:path extrusionOk="0" h="531" w="442">
                  <a:moveTo>
                    <a:pt x="189" y="0"/>
                  </a:moveTo>
                  <a:cubicBezTo>
                    <a:pt x="166" y="0"/>
                    <a:pt x="143" y="6"/>
                    <a:pt x="120" y="19"/>
                  </a:cubicBezTo>
                  <a:cubicBezTo>
                    <a:pt x="37" y="43"/>
                    <a:pt x="1" y="138"/>
                    <a:pt x="25" y="221"/>
                  </a:cubicBezTo>
                  <a:lnTo>
                    <a:pt x="120" y="424"/>
                  </a:lnTo>
                  <a:cubicBezTo>
                    <a:pt x="144" y="483"/>
                    <a:pt x="203" y="531"/>
                    <a:pt x="263" y="531"/>
                  </a:cubicBezTo>
                  <a:cubicBezTo>
                    <a:pt x="275" y="531"/>
                    <a:pt x="310" y="531"/>
                    <a:pt x="322" y="519"/>
                  </a:cubicBezTo>
                  <a:cubicBezTo>
                    <a:pt x="394" y="483"/>
                    <a:pt x="441" y="400"/>
                    <a:pt x="418" y="305"/>
                  </a:cubicBezTo>
                  <a:lnTo>
                    <a:pt x="322" y="102"/>
                  </a:lnTo>
                  <a:cubicBezTo>
                    <a:pt x="305" y="42"/>
                    <a:pt x="250" y="0"/>
                    <a:pt x="18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0"/>
            <p:cNvSpPr/>
            <p:nvPr/>
          </p:nvSpPr>
          <p:spPr>
            <a:xfrm>
              <a:off x="2026723" y="1633644"/>
              <a:ext cx="17855" cy="13304"/>
            </a:xfrm>
            <a:custGeom>
              <a:rect b="b" l="l" r="r" t="t"/>
              <a:pathLst>
                <a:path extrusionOk="0" h="418" w="561">
                  <a:moveTo>
                    <a:pt x="387" y="0"/>
                  </a:moveTo>
                  <a:cubicBezTo>
                    <a:pt x="366" y="0"/>
                    <a:pt x="345" y="4"/>
                    <a:pt x="322" y="13"/>
                  </a:cubicBezTo>
                  <a:lnTo>
                    <a:pt x="120" y="96"/>
                  </a:lnTo>
                  <a:cubicBezTo>
                    <a:pt x="48" y="132"/>
                    <a:pt x="1" y="215"/>
                    <a:pt x="25" y="310"/>
                  </a:cubicBezTo>
                  <a:cubicBezTo>
                    <a:pt x="60" y="382"/>
                    <a:pt x="120" y="417"/>
                    <a:pt x="179" y="417"/>
                  </a:cubicBezTo>
                  <a:cubicBezTo>
                    <a:pt x="191" y="417"/>
                    <a:pt x="227" y="417"/>
                    <a:pt x="239" y="394"/>
                  </a:cubicBezTo>
                  <a:lnTo>
                    <a:pt x="441" y="310"/>
                  </a:lnTo>
                  <a:cubicBezTo>
                    <a:pt x="513" y="274"/>
                    <a:pt x="560" y="191"/>
                    <a:pt x="537" y="96"/>
                  </a:cubicBezTo>
                  <a:cubicBezTo>
                    <a:pt x="509" y="41"/>
                    <a:pt x="454" y="0"/>
                    <a:pt x="38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0"/>
            <p:cNvSpPr/>
            <p:nvPr/>
          </p:nvSpPr>
          <p:spPr>
            <a:xfrm>
              <a:off x="1814911" y="1719419"/>
              <a:ext cx="18205" cy="13177"/>
            </a:xfrm>
            <a:custGeom>
              <a:rect b="b" l="l" r="r" t="t"/>
              <a:pathLst>
                <a:path extrusionOk="0" h="414" w="572">
                  <a:moveTo>
                    <a:pt x="382" y="1"/>
                  </a:moveTo>
                  <a:cubicBezTo>
                    <a:pt x="365" y="1"/>
                    <a:pt x="348" y="3"/>
                    <a:pt x="334" y="8"/>
                  </a:cubicBezTo>
                  <a:lnTo>
                    <a:pt x="119" y="104"/>
                  </a:lnTo>
                  <a:cubicBezTo>
                    <a:pt x="48" y="127"/>
                    <a:pt x="0" y="223"/>
                    <a:pt x="36" y="306"/>
                  </a:cubicBezTo>
                  <a:cubicBezTo>
                    <a:pt x="60" y="366"/>
                    <a:pt x="119" y="413"/>
                    <a:pt x="179" y="413"/>
                  </a:cubicBezTo>
                  <a:cubicBezTo>
                    <a:pt x="191" y="413"/>
                    <a:pt x="226" y="413"/>
                    <a:pt x="238" y="389"/>
                  </a:cubicBezTo>
                  <a:lnTo>
                    <a:pt x="453" y="306"/>
                  </a:lnTo>
                  <a:cubicBezTo>
                    <a:pt x="524" y="270"/>
                    <a:pt x="572" y="187"/>
                    <a:pt x="536" y="92"/>
                  </a:cubicBezTo>
                  <a:cubicBezTo>
                    <a:pt x="517" y="35"/>
                    <a:pt x="446" y="1"/>
                    <a:pt x="3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1" name="Shape 251"/>
        <p:cNvGrpSpPr/>
        <p:nvPr/>
      </p:nvGrpSpPr>
      <p:grpSpPr>
        <a:xfrm>
          <a:off x="0" y="0"/>
          <a:ext cx="0" cy="0"/>
          <a:chOff x="0" y="0"/>
          <a:chExt cx="0" cy="0"/>
        </a:xfrm>
      </p:grpSpPr>
      <p:sp>
        <p:nvSpPr>
          <p:cNvPr id="252" name="Google Shape;252;p21"/>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53" name="Google Shape;253;p21"/>
          <p:cNvPicPr preferRelativeResize="0"/>
          <p:nvPr/>
        </p:nvPicPr>
        <p:blipFill>
          <a:blip r:embed="rId4">
            <a:alphaModFix/>
          </a:blip>
          <a:stretch>
            <a:fillRect/>
          </a:stretch>
        </p:blipFill>
        <p:spPr>
          <a:xfrm>
            <a:off x="0" y="0"/>
            <a:ext cx="9144000" cy="5143500"/>
          </a:xfrm>
          <a:prstGeom prst="rect">
            <a:avLst/>
          </a:prstGeom>
          <a:noFill/>
          <a:ln>
            <a:noFill/>
          </a:ln>
        </p:spPr>
      </p:pic>
      <p:sp>
        <p:nvSpPr>
          <p:cNvPr id="254" name="Google Shape;254;p21"/>
          <p:cNvSpPr txBox="1"/>
          <p:nvPr/>
        </p:nvSpPr>
        <p:spPr>
          <a:xfrm>
            <a:off x="217950" y="359600"/>
            <a:ext cx="627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55" name="Google Shape;255;p21"/>
          <p:cNvSpPr txBox="1"/>
          <p:nvPr/>
        </p:nvSpPr>
        <p:spPr>
          <a:xfrm>
            <a:off x="326925" y="196150"/>
            <a:ext cx="4566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200">
              <a:solidFill>
                <a:schemeClr val="lt1"/>
              </a:solidFill>
              <a:latin typeface="Lato"/>
              <a:ea typeface="Lato"/>
              <a:cs typeface="Lato"/>
              <a:sym typeface="Lato"/>
            </a:endParaRPr>
          </a:p>
        </p:txBody>
      </p:sp>
      <p:sp>
        <p:nvSpPr>
          <p:cNvPr id="256" name="Google Shape;256;p21"/>
          <p:cNvSpPr txBox="1"/>
          <p:nvPr/>
        </p:nvSpPr>
        <p:spPr>
          <a:xfrm>
            <a:off x="294225" y="1200800"/>
            <a:ext cx="55794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lt1"/>
                </a:solidFill>
                <a:latin typeface="Lato"/>
                <a:ea typeface="Lato"/>
                <a:cs typeface="Lato"/>
                <a:sym typeface="Lato"/>
              </a:rPr>
              <a:t>Let’s Start :</a:t>
            </a:r>
            <a:endParaRPr sz="1600">
              <a:solidFill>
                <a:schemeClr val="lt1"/>
              </a:solidFill>
              <a:latin typeface="Lato"/>
              <a:ea typeface="Lato"/>
              <a:cs typeface="Lato"/>
              <a:sym typeface="Lato"/>
            </a:endParaRPr>
          </a:p>
          <a:p>
            <a:pPr indent="0" lvl="0" marL="0" rtl="0" algn="l">
              <a:spcBef>
                <a:spcPts val="0"/>
              </a:spcBef>
              <a:spcAft>
                <a:spcPts val="0"/>
              </a:spcAft>
              <a:buNone/>
            </a:pPr>
            <a:r>
              <a:rPr lang="en-GB" sz="1600">
                <a:solidFill>
                  <a:schemeClr val="lt1"/>
                </a:solidFill>
                <a:latin typeface="Lato"/>
                <a:ea typeface="Lato"/>
                <a:cs typeface="Lato"/>
                <a:sym typeface="Lato"/>
              </a:rPr>
              <a:t>We will start with very basics of python, covering first the basics including syntax, conditional </a:t>
            </a:r>
            <a:r>
              <a:rPr lang="en-GB" sz="1600">
                <a:solidFill>
                  <a:schemeClr val="lt1"/>
                </a:solidFill>
                <a:latin typeface="Lato"/>
                <a:ea typeface="Lato"/>
                <a:cs typeface="Lato"/>
                <a:sym typeface="Lato"/>
              </a:rPr>
              <a:t>statements and loops. Then we will introduce you to some Abstract data type and Python libraries. </a:t>
            </a:r>
            <a:endParaRPr sz="1600">
              <a:solidFill>
                <a:schemeClr val="lt1"/>
              </a:solidFill>
              <a:latin typeface="Lato"/>
              <a:ea typeface="Lato"/>
              <a:cs typeface="Lato"/>
              <a:sym typeface="Lato"/>
            </a:endParaRPr>
          </a:p>
          <a:p>
            <a:pPr indent="0" lvl="0" marL="0" rtl="0" algn="l">
              <a:spcBef>
                <a:spcPts val="0"/>
              </a:spcBef>
              <a:spcAft>
                <a:spcPts val="0"/>
              </a:spcAft>
              <a:buNone/>
            </a:pPr>
            <a:r>
              <a:t/>
            </a:r>
            <a:endParaRPr sz="1600">
              <a:solidFill>
                <a:schemeClr val="lt1"/>
              </a:solidFill>
              <a:latin typeface="Lato"/>
              <a:ea typeface="Lato"/>
              <a:cs typeface="Lato"/>
              <a:sym typeface="Lato"/>
            </a:endParaRPr>
          </a:p>
          <a:p>
            <a:pPr indent="0" lvl="0" marL="0" rtl="0" algn="l">
              <a:spcBef>
                <a:spcPts val="0"/>
              </a:spcBef>
              <a:spcAft>
                <a:spcPts val="0"/>
              </a:spcAft>
              <a:buNone/>
            </a:pPr>
            <a:r>
              <a:rPr lang="en-GB" sz="1600">
                <a:solidFill>
                  <a:schemeClr val="lt1"/>
                </a:solidFill>
                <a:latin typeface="Lato"/>
                <a:ea typeface="Lato"/>
                <a:cs typeface="Lato"/>
                <a:sym typeface="Lato"/>
              </a:rPr>
              <a:t>We will do everything from scrap.</a:t>
            </a:r>
            <a:endParaRPr sz="1600">
              <a:solidFill>
                <a:schemeClr val="lt1"/>
              </a:solidFill>
              <a:latin typeface="Lato"/>
              <a:ea typeface="Lato"/>
              <a:cs typeface="Lato"/>
              <a:sym typeface="Lato"/>
            </a:endParaRPr>
          </a:p>
          <a:p>
            <a:pPr indent="0" lvl="0" marL="0" rtl="0" algn="l">
              <a:spcBef>
                <a:spcPts val="0"/>
              </a:spcBef>
              <a:spcAft>
                <a:spcPts val="0"/>
              </a:spcAft>
              <a:buNone/>
            </a:pPr>
            <a:r>
              <a:t/>
            </a:r>
            <a:endParaRPr sz="1600">
              <a:solidFill>
                <a:schemeClr val="lt1"/>
              </a:solidFill>
              <a:latin typeface="Lato"/>
              <a:ea typeface="Lato"/>
              <a:cs typeface="Lato"/>
              <a:sym typeface="Lato"/>
            </a:endParaRPr>
          </a:p>
          <a:p>
            <a:pPr indent="0" lvl="0" marL="0" rtl="0" algn="l">
              <a:spcBef>
                <a:spcPts val="0"/>
              </a:spcBef>
              <a:spcAft>
                <a:spcPts val="0"/>
              </a:spcAft>
              <a:buNone/>
            </a:pPr>
            <a:r>
              <a:rPr lang="en-GB" sz="1600">
                <a:solidFill>
                  <a:schemeClr val="lt1"/>
                </a:solidFill>
                <a:latin typeface="Lato"/>
                <a:ea typeface="Lato"/>
                <a:cs typeface="Lato"/>
                <a:sym typeface="Lato"/>
              </a:rPr>
              <a:t>All it require is your enthusiasm and little little time commitment everyday.  </a:t>
            </a:r>
            <a:endParaRPr sz="1600">
              <a:solidFill>
                <a:schemeClr val="lt1"/>
              </a:solidFill>
              <a:latin typeface="Lato"/>
              <a:ea typeface="Lato"/>
              <a:cs typeface="Lato"/>
              <a:sym typeface="Lato"/>
            </a:endParaRPr>
          </a:p>
        </p:txBody>
      </p:sp>
      <p:sp>
        <p:nvSpPr>
          <p:cNvPr id="257" name="Google Shape;257;p21"/>
          <p:cNvSpPr txBox="1"/>
          <p:nvPr/>
        </p:nvSpPr>
        <p:spPr>
          <a:xfrm>
            <a:off x="217950" y="298100"/>
            <a:ext cx="4947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200">
                <a:solidFill>
                  <a:schemeClr val="lt1"/>
                </a:solidFill>
                <a:latin typeface="Lato"/>
                <a:ea typeface="Lato"/>
                <a:cs typeface="Lato"/>
                <a:sym typeface="Lato"/>
              </a:rPr>
              <a:t>Intro to Python</a:t>
            </a:r>
            <a:endParaRPr b="1" sz="2200">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1" name="Shape 261"/>
        <p:cNvGrpSpPr/>
        <p:nvPr/>
      </p:nvGrpSpPr>
      <p:grpSpPr>
        <a:xfrm>
          <a:off x="0" y="0"/>
          <a:ext cx="0" cy="0"/>
          <a:chOff x="0" y="0"/>
          <a:chExt cx="0" cy="0"/>
        </a:xfrm>
      </p:grpSpPr>
      <p:sp>
        <p:nvSpPr>
          <p:cNvPr id="262" name="Google Shape;262;p22"/>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63" name="Google Shape;263;p22"/>
          <p:cNvPicPr preferRelativeResize="0"/>
          <p:nvPr/>
        </p:nvPicPr>
        <p:blipFill rotWithShape="1">
          <a:blip r:embed="rId4">
            <a:alphaModFix/>
          </a:blip>
          <a:srcRect b="12451" l="0" r="0" t="12451"/>
          <a:stretch/>
        </p:blipFill>
        <p:spPr>
          <a:xfrm>
            <a:off x="0" y="0"/>
            <a:ext cx="9144000" cy="5143499"/>
          </a:xfrm>
          <a:prstGeom prst="rect">
            <a:avLst/>
          </a:prstGeom>
          <a:noFill/>
          <a:ln>
            <a:noFill/>
          </a:ln>
        </p:spPr>
      </p:pic>
      <p:sp>
        <p:nvSpPr>
          <p:cNvPr id="264" name="Google Shape;264;p22"/>
          <p:cNvSpPr txBox="1"/>
          <p:nvPr/>
        </p:nvSpPr>
        <p:spPr>
          <a:xfrm>
            <a:off x="0" y="816100"/>
            <a:ext cx="9144000" cy="38979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265" name="Google Shape;265;p22"/>
          <p:cNvPicPr preferRelativeResize="0"/>
          <p:nvPr/>
        </p:nvPicPr>
        <p:blipFill rotWithShape="1">
          <a:blip r:embed="rId5">
            <a:alphaModFix/>
          </a:blip>
          <a:srcRect b="6423" l="21327" r="21663" t="73359"/>
          <a:stretch/>
        </p:blipFill>
        <p:spPr>
          <a:xfrm>
            <a:off x="729450" y="1034875"/>
            <a:ext cx="2550975" cy="531800"/>
          </a:xfrm>
          <a:prstGeom prst="rect">
            <a:avLst/>
          </a:prstGeom>
          <a:noFill/>
          <a:ln>
            <a:noFill/>
          </a:ln>
        </p:spPr>
      </p:pic>
      <p:sp>
        <p:nvSpPr>
          <p:cNvPr id="266" name="Google Shape;266;p22"/>
          <p:cNvSpPr txBox="1"/>
          <p:nvPr/>
        </p:nvSpPr>
        <p:spPr>
          <a:xfrm>
            <a:off x="530725" y="1602700"/>
            <a:ext cx="3978300" cy="3111300"/>
          </a:xfrm>
          <a:prstGeom prst="rect">
            <a:avLst/>
          </a:prstGeom>
          <a:solidFill>
            <a:srgbClr val="000000"/>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a:solidFill>
                  <a:srgbClr val="F3F3F3"/>
                </a:solidFill>
                <a:latin typeface="Lato"/>
                <a:ea typeface="Lato"/>
                <a:cs typeface="Lato"/>
                <a:sym typeface="Lato"/>
              </a:rPr>
              <a:t>Web scraping, web harvesting, or web data extraction as the name suggests is extracting data from websites. Unlike screen scraping, which only copies pixels displayed, web scraping extracts underlying HTML code and data stored in a database as well. The extracted data can then be stored as our need and can also be used to store information to our own new website.</a:t>
            </a:r>
            <a:endParaRPr>
              <a:solidFill>
                <a:srgbClr val="F3F3F3"/>
              </a:solidFill>
              <a:latin typeface="Lato"/>
              <a:ea typeface="Lato"/>
              <a:cs typeface="Lato"/>
              <a:sym typeface="Lato"/>
            </a:endParaRPr>
          </a:p>
          <a:p>
            <a:pPr indent="0" lvl="0" marL="0" rtl="0" algn="ctr">
              <a:spcBef>
                <a:spcPts val="0"/>
              </a:spcBef>
              <a:spcAft>
                <a:spcPts val="0"/>
              </a:spcAft>
              <a:buNone/>
            </a:pPr>
            <a:r>
              <a:t/>
            </a:r>
            <a:endParaRPr>
              <a:solidFill>
                <a:srgbClr val="F3F3F3"/>
              </a:solidFill>
              <a:latin typeface="Lato"/>
              <a:ea typeface="Lato"/>
              <a:cs typeface="Lato"/>
              <a:sym typeface="Lato"/>
            </a:endParaRPr>
          </a:p>
          <a:p>
            <a:pPr indent="-220200" lvl="0" marL="302399" rtl="0" algn="l">
              <a:spcBef>
                <a:spcPts val="0"/>
              </a:spcBef>
              <a:spcAft>
                <a:spcPts val="0"/>
              </a:spcAft>
              <a:buClr>
                <a:srgbClr val="F3F3F3"/>
              </a:buClr>
              <a:buSzPts val="1200"/>
              <a:buFont typeface="Lato"/>
              <a:buChar char="●"/>
            </a:pPr>
            <a:r>
              <a:rPr lang="en-GB" sz="1200">
                <a:solidFill>
                  <a:srgbClr val="F3F3F3"/>
                </a:solidFill>
                <a:latin typeface="Lato"/>
                <a:ea typeface="Lato"/>
                <a:cs typeface="Lato"/>
                <a:sym typeface="Lato"/>
              </a:rPr>
              <a:t>Parse website data using string methods and regular expressions.</a:t>
            </a:r>
            <a:endParaRPr sz="1200">
              <a:solidFill>
                <a:srgbClr val="F3F3F3"/>
              </a:solidFill>
              <a:latin typeface="Lato"/>
              <a:ea typeface="Lato"/>
              <a:cs typeface="Lato"/>
              <a:sym typeface="Lato"/>
            </a:endParaRPr>
          </a:p>
          <a:p>
            <a:pPr indent="-220200" lvl="0" marL="302399" rtl="0" algn="l">
              <a:spcBef>
                <a:spcPts val="0"/>
              </a:spcBef>
              <a:spcAft>
                <a:spcPts val="0"/>
              </a:spcAft>
              <a:buClr>
                <a:srgbClr val="F3F3F3"/>
              </a:buClr>
              <a:buSzPts val="1200"/>
              <a:buFont typeface="Lato"/>
              <a:buChar char="●"/>
            </a:pPr>
            <a:r>
              <a:rPr lang="en-GB" sz="1200">
                <a:solidFill>
                  <a:srgbClr val="F3F3F3"/>
                </a:solidFill>
                <a:latin typeface="Lato"/>
                <a:ea typeface="Lato"/>
                <a:cs typeface="Lato"/>
                <a:sym typeface="Lato"/>
              </a:rPr>
              <a:t>Parse website data using an HTML parser.</a:t>
            </a:r>
            <a:endParaRPr sz="1200">
              <a:solidFill>
                <a:srgbClr val="F3F3F3"/>
              </a:solidFill>
              <a:latin typeface="Lato"/>
              <a:ea typeface="Lato"/>
              <a:cs typeface="Lato"/>
              <a:sym typeface="Lato"/>
            </a:endParaRPr>
          </a:p>
          <a:p>
            <a:pPr indent="-220200" lvl="0" marL="302399" rtl="0" algn="l">
              <a:spcBef>
                <a:spcPts val="0"/>
              </a:spcBef>
              <a:spcAft>
                <a:spcPts val="0"/>
              </a:spcAft>
              <a:buClr>
                <a:srgbClr val="F3F3F3"/>
              </a:buClr>
              <a:buSzPts val="1200"/>
              <a:buFont typeface="Lato"/>
              <a:buChar char="●"/>
            </a:pPr>
            <a:r>
              <a:rPr lang="en-GB" sz="1200">
                <a:solidFill>
                  <a:srgbClr val="F3F3F3"/>
                </a:solidFill>
                <a:latin typeface="Lato"/>
                <a:ea typeface="Lato"/>
                <a:cs typeface="Lato"/>
                <a:sym typeface="Lato"/>
              </a:rPr>
              <a:t>Interact with forms and other website components.</a:t>
            </a:r>
            <a:endParaRPr sz="1200">
              <a:solidFill>
                <a:srgbClr val="F3F3F3"/>
              </a:solidFill>
              <a:latin typeface="Lato"/>
              <a:ea typeface="Lato"/>
              <a:cs typeface="Lato"/>
              <a:sym typeface="Lato"/>
            </a:endParaRPr>
          </a:p>
          <a:p>
            <a:pPr indent="0" lvl="0" marL="0" rtl="0" algn="ctr">
              <a:spcBef>
                <a:spcPts val="0"/>
              </a:spcBef>
              <a:spcAft>
                <a:spcPts val="0"/>
              </a:spcAft>
              <a:buNone/>
            </a:pPr>
            <a:r>
              <a:t/>
            </a:r>
            <a:endParaRPr sz="1600">
              <a:solidFill>
                <a:srgbClr val="F3F3F3"/>
              </a:solidFill>
              <a:latin typeface="Lato"/>
              <a:ea typeface="Lato"/>
              <a:cs typeface="Lato"/>
              <a:sym typeface="Lato"/>
            </a:endParaRPr>
          </a:p>
          <a:p>
            <a:pPr indent="0" lvl="0" marL="0" rtl="0" algn="ctr">
              <a:spcBef>
                <a:spcPts val="0"/>
              </a:spcBef>
              <a:spcAft>
                <a:spcPts val="0"/>
              </a:spcAft>
              <a:buNone/>
            </a:pPr>
            <a:r>
              <a:t/>
            </a:r>
            <a:endParaRPr sz="1600">
              <a:solidFill>
                <a:srgbClr val="F3F3F3"/>
              </a:solidFill>
              <a:latin typeface="Lato"/>
              <a:ea typeface="Lato"/>
              <a:cs typeface="Lato"/>
              <a:sym typeface="Lato"/>
            </a:endParaRPr>
          </a:p>
        </p:txBody>
      </p:sp>
      <p:pic>
        <p:nvPicPr>
          <p:cNvPr id="267" name="Google Shape;267;p22"/>
          <p:cNvPicPr preferRelativeResize="0"/>
          <p:nvPr/>
        </p:nvPicPr>
        <p:blipFill rotWithShape="1">
          <a:blip r:embed="rId6">
            <a:alphaModFix/>
          </a:blip>
          <a:srcRect b="15881" l="0" r="0" t="0"/>
          <a:stretch/>
        </p:blipFill>
        <p:spPr>
          <a:xfrm>
            <a:off x="4831326" y="1795375"/>
            <a:ext cx="4312675" cy="2040601"/>
          </a:xfrm>
          <a:prstGeom prst="rect">
            <a:avLst/>
          </a:prstGeom>
          <a:noFill/>
          <a:ln>
            <a:noFill/>
          </a:ln>
        </p:spPr>
      </p:pic>
      <p:sp>
        <p:nvSpPr>
          <p:cNvPr id="268" name="Google Shape;268;p2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2" name="Shape 272"/>
        <p:cNvGrpSpPr/>
        <p:nvPr/>
      </p:nvGrpSpPr>
      <p:grpSpPr>
        <a:xfrm>
          <a:off x="0" y="0"/>
          <a:ext cx="0" cy="0"/>
          <a:chOff x="0" y="0"/>
          <a:chExt cx="0" cy="0"/>
        </a:xfrm>
      </p:grpSpPr>
      <p:sp>
        <p:nvSpPr>
          <p:cNvPr id="273" name="Google Shape;273;p23"/>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74" name="Google Shape;274;p23"/>
          <p:cNvPicPr preferRelativeResize="0"/>
          <p:nvPr/>
        </p:nvPicPr>
        <p:blipFill>
          <a:blip r:embed="rId4">
            <a:alphaModFix/>
          </a:blip>
          <a:stretch>
            <a:fillRect/>
          </a:stretch>
        </p:blipFill>
        <p:spPr>
          <a:xfrm>
            <a:off x="0" y="0"/>
            <a:ext cx="9144000" cy="5143500"/>
          </a:xfrm>
          <a:prstGeom prst="rect">
            <a:avLst/>
          </a:prstGeom>
          <a:noFill/>
          <a:ln>
            <a:noFill/>
          </a:ln>
        </p:spPr>
      </p:pic>
      <p:sp>
        <p:nvSpPr>
          <p:cNvPr id="275" name="Google Shape;275;p23"/>
          <p:cNvSpPr txBox="1"/>
          <p:nvPr/>
        </p:nvSpPr>
        <p:spPr>
          <a:xfrm>
            <a:off x="217950" y="359600"/>
            <a:ext cx="627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76" name="Google Shape;276;p23"/>
          <p:cNvSpPr txBox="1"/>
          <p:nvPr/>
        </p:nvSpPr>
        <p:spPr>
          <a:xfrm>
            <a:off x="326925" y="196150"/>
            <a:ext cx="4566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200">
                <a:solidFill>
                  <a:schemeClr val="lt1"/>
                </a:solidFill>
                <a:latin typeface="Lato"/>
                <a:ea typeface="Lato"/>
                <a:cs typeface="Lato"/>
                <a:sym typeface="Lato"/>
              </a:rPr>
              <a:t>Intro to Django</a:t>
            </a:r>
            <a:endParaRPr b="1" sz="2200">
              <a:solidFill>
                <a:schemeClr val="lt1"/>
              </a:solidFill>
              <a:latin typeface="Lato"/>
              <a:ea typeface="Lato"/>
              <a:cs typeface="Lato"/>
              <a:sym typeface="Lato"/>
            </a:endParaRPr>
          </a:p>
        </p:txBody>
      </p:sp>
      <p:sp>
        <p:nvSpPr>
          <p:cNvPr id="277" name="Google Shape;277;p23"/>
          <p:cNvSpPr txBox="1"/>
          <p:nvPr/>
        </p:nvSpPr>
        <p:spPr>
          <a:xfrm>
            <a:off x="326925" y="719350"/>
            <a:ext cx="55794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lt1"/>
                </a:solidFill>
                <a:latin typeface="Lato"/>
                <a:ea typeface="Lato"/>
                <a:cs typeface="Lato"/>
                <a:sym typeface="Lato"/>
              </a:rPr>
              <a:t>Django is a high-level Python web framework that enables rapid development of secure and maintainable websites.</a:t>
            </a:r>
            <a:endParaRPr sz="1600">
              <a:solidFill>
                <a:schemeClr val="lt1"/>
              </a:solidFill>
              <a:latin typeface="Lato"/>
              <a:ea typeface="Lato"/>
              <a:cs typeface="Lato"/>
              <a:sym typeface="Lato"/>
            </a:endParaRPr>
          </a:p>
          <a:p>
            <a:pPr indent="0" lvl="0" marL="0" rtl="0" algn="just">
              <a:spcBef>
                <a:spcPts val="0"/>
              </a:spcBef>
              <a:spcAft>
                <a:spcPts val="0"/>
              </a:spcAft>
              <a:buNone/>
            </a:pPr>
            <a:r>
              <a:rPr lang="en-GB" sz="1600">
                <a:solidFill>
                  <a:schemeClr val="lt1"/>
                </a:solidFill>
                <a:latin typeface="Lato"/>
                <a:ea typeface="Lato"/>
                <a:cs typeface="Lato"/>
                <a:sym typeface="Lato"/>
              </a:rPr>
              <a:t>You can build almost any type of website using Django and also it takes care of much of the hassle of web development, So you can focus on writing your app without needing to reinvent the wheel. It is free and open source, has a thriving and active community, great documentation, and many options for free and paid-for support.</a:t>
            </a:r>
            <a:endParaRPr sz="1600">
              <a:solidFill>
                <a:schemeClr val="lt1"/>
              </a:solidFill>
              <a:latin typeface="Lato"/>
              <a:ea typeface="Lato"/>
              <a:cs typeface="Lato"/>
              <a:sym typeface="Lato"/>
            </a:endParaRPr>
          </a:p>
          <a:p>
            <a:pPr indent="0" lvl="0" marL="0" rtl="0" algn="l">
              <a:spcBef>
                <a:spcPts val="0"/>
              </a:spcBef>
              <a:spcAft>
                <a:spcPts val="0"/>
              </a:spcAft>
              <a:buNone/>
            </a:pPr>
            <a:r>
              <a:rPr lang="en-GB" sz="1600">
                <a:solidFill>
                  <a:schemeClr val="lt1"/>
                </a:solidFill>
                <a:latin typeface="Lato"/>
                <a:ea typeface="Lato"/>
                <a:cs typeface="Lato"/>
                <a:sym typeface="Lato"/>
              </a:rPr>
              <a:t>Top companies using Django: YouTube, Instagram, Spotify, etc</a:t>
            </a:r>
            <a:endParaRPr sz="1600">
              <a:solidFill>
                <a:schemeClr val="lt1"/>
              </a:solidFill>
              <a:latin typeface="Lato"/>
              <a:ea typeface="Lato"/>
              <a:cs typeface="Lato"/>
              <a:sym typeface="Lato"/>
            </a:endParaRPr>
          </a:p>
          <a:p>
            <a:pPr indent="0" lvl="0" marL="0" rtl="0" algn="l">
              <a:spcBef>
                <a:spcPts val="0"/>
              </a:spcBef>
              <a:spcAft>
                <a:spcPts val="0"/>
              </a:spcAft>
              <a:buNone/>
            </a:pPr>
            <a:r>
              <a:t/>
            </a:r>
            <a:endParaRPr sz="1600">
              <a:solidFill>
                <a:schemeClr val="lt1"/>
              </a:solidFill>
              <a:latin typeface="Lato"/>
              <a:ea typeface="Lato"/>
              <a:cs typeface="Lato"/>
              <a:sym typeface="Lato"/>
            </a:endParaRPr>
          </a:p>
          <a:p>
            <a:pPr indent="0" lvl="0" marL="0" rtl="0" algn="l">
              <a:spcBef>
                <a:spcPts val="0"/>
              </a:spcBef>
              <a:spcAft>
                <a:spcPts val="0"/>
              </a:spcAft>
              <a:buNone/>
            </a:pPr>
            <a:r>
              <a:rPr lang="en-GB" sz="1600">
                <a:solidFill>
                  <a:schemeClr val="lt1"/>
                </a:solidFill>
                <a:latin typeface="Lato"/>
                <a:ea typeface="Lato"/>
                <a:cs typeface="Lato"/>
                <a:sym typeface="Lato"/>
              </a:rPr>
              <a:t>We’ll create a website using this framework and add various features into it.</a:t>
            </a:r>
            <a:endParaRPr sz="1600">
              <a:solidFill>
                <a:schemeClr val="lt1"/>
              </a:solidFill>
              <a:latin typeface="Lato"/>
              <a:ea typeface="Lato"/>
              <a:cs typeface="Lato"/>
              <a:sym typeface="Lato"/>
            </a:endParaRPr>
          </a:p>
          <a:p>
            <a:pPr indent="0" lvl="0" marL="0" rtl="0" algn="l">
              <a:spcBef>
                <a:spcPts val="0"/>
              </a:spcBef>
              <a:spcAft>
                <a:spcPts val="0"/>
              </a:spcAft>
              <a:buNone/>
            </a:pPr>
            <a:r>
              <a:t/>
            </a:r>
            <a:endParaRPr sz="1600">
              <a:solidFill>
                <a:schemeClr val="lt1"/>
              </a:solidFill>
              <a:latin typeface="Lato"/>
              <a:ea typeface="Lato"/>
              <a:cs typeface="Lato"/>
              <a:sym typeface="Lato"/>
            </a:endParaRPr>
          </a:p>
          <a:p>
            <a:pPr indent="0" lvl="0" marL="0" rtl="0" algn="l">
              <a:spcBef>
                <a:spcPts val="0"/>
              </a:spcBef>
              <a:spcAft>
                <a:spcPts val="0"/>
              </a:spcAft>
              <a:buNone/>
            </a:pPr>
            <a:r>
              <a:t/>
            </a:r>
            <a:endParaRPr sz="1600">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4"/>
          <p:cNvSpPr txBox="1"/>
          <p:nvPr/>
        </p:nvSpPr>
        <p:spPr>
          <a:xfrm>
            <a:off x="1818950" y="2556450"/>
            <a:ext cx="440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83" name="Google Shape;283;p24"/>
          <p:cNvSpPr txBox="1"/>
          <p:nvPr/>
        </p:nvSpPr>
        <p:spPr>
          <a:xfrm>
            <a:off x="0" y="-15300"/>
            <a:ext cx="9144000" cy="5174100"/>
          </a:xfrm>
          <a:prstGeom prst="rect">
            <a:avLst/>
          </a:prstGeom>
          <a:solidFill>
            <a:srgbClr val="000000"/>
          </a:solidFill>
          <a:ln cap="flat" cmpd="sng" w="9525">
            <a:solidFill>
              <a:srgbClr val="1E1E1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 </a:t>
            </a:r>
            <a:endParaRPr>
              <a:latin typeface="Lato"/>
              <a:ea typeface="Lato"/>
              <a:cs typeface="Lato"/>
              <a:sym typeface="Lato"/>
            </a:endParaRPr>
          </a:p>
        </p:txBody>
      </p:sp>
      <p:pic>
        <p:nvPicPr>
          <p:cNvPr id="284" name="Google Shape;284;p24"/>
          <p:cNvPicPr preferRelativeResize="0"/>
          <p:nvPr/>
        </p:nvPicPr>
        <p:blipFill rotWithShape="1">
          <a:blip r:embed="rId3">
            <a:alphaModFix/>
          </a:blip>
          <a:srcRect b="13703" l="0" r="0" t="0"/>
          <a:stretch/>
        </p:blipFill>
        <p:spPr>
          <a:xfrm>
            <a:off x="4359025" y="2836150"/>
            <a:ext cx="4784976" cy="2322651"/>
          </a:xfrm>
          <a:prstGeom prst="rect">
            <a:avLst/>
          </a:prstGeom>
          <a:noFill/>
          <a:ln>
            <a:noFill/>
          </a:ln>
        </p:spPr>
      </p:pic>
      <p:sp>
        <p:nvSpPr>
          <p:cNvPr id="285" name="Google Shape;285;p24"/>
          <p:cNvSpPr txBox="1"/>
          <p:nvPr/>
        </p:nvSpPr>
        <p:spPr>
          <a:xfrm>
            <a:off x="622950" y="151750"/>
            <a:ext cx="7771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chemeClr val="lt1"/>
                </a:solidFill>
                <a:latin typeface="Fira Sans Extra Condensed"/>
                <a:ea typeface="Fira Sans Extra Condensed"/>
                <a:cs typeface="Fira Sans Extra Condensed"/>
                <a:sym typeface="Fira Sans Extra Condensed"/>
              </a:rPr>
              <a:t>Python Scripts to implement </a:t>
            </a:r>
            <a:r>
              <a:rPr b="1" lang="en-GB" sz="2400">
                <a:solidFill>
                  <a:schemeClr val="lt1"/>
                </a:solidFill>
                <a:latin typeface="Fira Sans Extra Condensed"/>
                <a:ea typeface="Fira Sans Extra Condensed"/>
                <a:cs typeface="Fira Sans Extra Condensed"/>
                <a:sym typeface="Fira Sans Extra Condensed"/>
              </a:rPr>
              <a:t>Command line interface</a:t>
            </a:r>
            <a:endParaRPr sz="2400">
              <a:solidFill>
                <a:srgbClr val="00FFFF"/>
              </a:solidFill>
              <a:latin typeface="Lato"/>
              <a:ea typeface="Lato"/>
              <a:cs typeface="Lato"/>
              <a:sym typeface="Lato"/>
            </a:endParaRPr>
          </a:p>
        </p:txBody>
      </p:sp>
      <p:sp>
        <p:nvSpPr>
          <p:cNvPr id="286" name="Google Shape;286;p24"/>
          <p:cNvSpPr txBox="1"/>
          <p:nvPr/>
        </p:nvSpPr>
        <p:spPr>
          <a:xfrm>
            <a:off x="734775" y="806675"/>
            <a:ext cx="6261600" cy="10158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1350">
                <a:solidFill>
                  <a:schemeClr val="lt1"/>
                </a:solidFill>
                <a:highlight>
                  <a:srgbClr val="1B1B1B"/>
                </a:highlight>
                <a:latin typeface="Roboto"/>
                <a:ea typeface="Roboto"/>
                <a:cs typeface="Roboto"/>
                <a:sym typeface="Roboto"/>
              </a:rPr>
              <a:t>The command line interface (also known as CLI) is a means to interact with a command line script. </a:t>
            </a:r>
            <a:r>
              <a:rPr lang="en-GB" sz="1350">
                <a:solidFill>
                  <a:schemeClr val="lt1"/>
                </a:solidFill>
                <a:highlight>
                  <a:srgbClr val="1B1B1B"/>
                </a:highlight>
                <a:latin typeface="Roboto"/>
                <a:ea typeface="Roboto"/>
                <a:cs typeface="Roboto"/>
                <a:sym typeface="Roboto"/>
              </a:rPr>
              <a:t>Python</a:t>
            </a:r>
            <a:r>
              <a:rPr lang="en-GB" sz="1350">
                <a:solidFill>
                  <a:schemeClr val="lt1"/>
                </a:solidFill>
                <a:highlight>
                  <a:srgbClr val="1B1B1B"/>
                </a:highlight>
                <a:latin typeface="Roboto"/>
                <a:ea typeface="Roboto"/>
                <a:cs typeface="Roboto"/>
                <a:sym typeface="Roboto"/>
              </a:rPr>
              <a:t> comes with several different libraries that allow you to write a command line interface for your scripts, but the standard way for creating a CLI in Python is currently the Python </a:t>
            </a:r>
            <a:r>
              <a:rPr b="1" lang="en-GB" sz="1350">
                <a:solidFill>
                  <a:schemeClr val="lt1"/>
                </a:solidFill>
                <a:highlight>
                  <a:srgbClr val="1B1B1B"/>
                </a:highlight>
                <a:latin typeface="Roboto"/>
                <a:ea typeface="Roboto"/>
                <a:cs typeface="Roboto"/>
                <a:sym typeface="Roboto"/>
              </a:rPr>
              <a:t>argparse</a:t>
            </a:r>
            <a:r>
              <a:rPr lang="en-GB" sz="1350">
                <a:solidFill>
                  <a:schemeClr val="lt1"/>
                </a:solidFill>
                <a:highlight>
                  <a:srgbClr val="1B1B1B"/>
                </a:highlight>
                <a:latin typeface="Roboto"/>
                <a:ea typeface="Roboto"/>
                <a:cs typeface="Roboto"/>
                <a:sym typeface="Roboto"/>
              </a:rPr>
              <a:t> library.</a:t>
            </a:r>
            <a:endParaRPr>
              <a:solidFill>
                <a:schemeClr val="lt1"/>
              </a:solidFill>
              <a:highlight>
                <a:srgbClr val="1B1B1B"/>
              </a:highlight>
              <a:latin typeface="Lato"/>
              <a:ea typeface="Lato"/>
              <a:cs typeface="Lato"/>
              <a:sym typeface="Lato"/>
            </a:endParaRPr>
          </a:p>
        </p:txBody>
      </p:sp>
      <p:sp>
        <p:nvSpPr>
          <p:cNvPr id="287" name="Google Shape;287;p24"/>
          <p:cNvSpPr txBox="1"/>
          <p:nvPr/>
        </p:nvSpPr>
        <p:spPr>
          <a:xfrm>
            <a:off x="431300" y="2292225"/>
            <a:ext cx="3618000" cy="1816200"/>
          </a:xfrm>
          <a:prstGeom prst="rect">
            <a:avLst/>
          </a:prstGeom>
          <a:solidFill>
            <a:srgbClr val="000000"/>
          </a:solidFill>
          <a:ln cap="flat" cmpd="sng" w="9525">
            <a:solidFill>
              <a:srgbClr val="1E1E1E"/>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lt1"/>
                </a:solidFill>
                <a:latin typeface="Lato"/>
                <a:ea typeface="Lato"/>
                <a:cs typeface="Lato"/>
                <a:sym typeface="Lato"/>
              </a:rPr>
              <a:t>You’ll learn -</a:t>
            </a:r>
            <a:endParaRPr b="1" sz="1800">
              <a:solidFill>
                <a:schemeClr val="lt1"/>
              </a:solidFill>
              <a:latin typeface="Lato"/>
              <a:ea typeface="Lato"/>
              <a:cs typeface="Lato"/>
              <a:sym typeface="Lato"/>
            </a:endParaRPr>
          </a:p>
          <a:p>
            <a:pPr indent="0" lvl="0" marL="0" rtl="0" algn="l">
              <a:spcBef>
                <a:spcPts val="0"/>
              </a:spcBef>
              <a:spcAft>
                <a:spcPts val="0"/>
              </a:spcAft>
              <a:buNone/>
            </a:pPr>
            <a:r>
              <a:t/>
            </a:r>
            <a:endParaRPr b="1" sz="1800">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What is CLI</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Python Argparse library and why it’s important to use it for scripts</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Advanced use of Python Argparse library</a:t>
            </a:r>
            <a:endParaRPr>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91" name="Shape 291"/>
        <p:cNvGrpSpPr/>
        <p:nvPr/>
      </p:nvGrpSpPr>
      <p:grpSpPr>
        <a:xfrm>
          <a:off x="0" y="0"/>
          <a:ext cx="0" cy="0"/>
          <a:chOff x="0" y="0"/>
          <a:chExt cx="0" cy="0"/>
        </a:xfrm>
      </p:grpSpPr>
      <p:sp>
        <p:nvSpPr>
          <p:cNvPr id="292" name="Google Shape;292;p25"/>
          <p:cNvSpPr txBox="1"/>
          <p:nvPr>
            <p:ph type="title"/>
          </p:nvPr>
        </p:nvSpPr>
        <p:spPr>
          <a:xfrm>
            <a:off x="727800" y="752700"/>
            <a:ext cx="7688400" cy="3638100"/>
          </a:xfrm>
          <a:prstGeom prst="rect">
            <a:avLst/>
          </a:prstGeom>
          <a:effectLst>
            <a:outerShdw blurRad="57150" rotWithShape="0" algn="bl" dist="38100">
              <a:srgbClr val="306998"/>
            </a:outerShdw>
          </a:effectLst>
        </p:spPr>
        <p:txBody>
          <a:bodyPr anchorCtr="0" anchor="t" bIns="91425" lIns="91425" spcFirstLastPara="1" rIns="91425" wrap="square" tIns="91425">
            <a:noAutofit/>
          </a:bodyPr>
          <a:lstStyle/>
          <a:p>
            <a:pPr indent="-355600" lvl="0" marL="457200" rtl="0" algn="l">
              <a:spcBef>
                <a:spcPts val="0"/>
              </a:spcBef>
              <a:spcAft>
                <a:spcPts val="0"/>
              </a:spcAft>
              <a:buClr>
                <a:srgbClr val="E09B00"/>
              </a:buClr>
              <a:buSzPts val="2000"/>
              <a:buChar char="●"/>
            </a:pPr>
            <a:r>
              <a:rPr lang="en-GB" sz="2000">
                <a:solidFill>
                  <a:srgbClr val="E09B00"/>
                </a:solidFill>
              </a:rPr>
              <a:t>Pre-requisites :</a:t>
            </a:r>
            <a:endParaRPr sz="2000">
              <a:solidFill>
                <a:srgbClr val="E09B00"/>
              </a:solidFill>
            </a:endParaRPr>
          </a:p>
          <a:p>
            <a:pPr indent="0" lvl="0" marL="457200" rtl="0" algn="l">
              <a:spcBef>
                <a:spcPts val="0"/>
              </a:spcBef>
              <a:spcAft>
                <a:spcPts val="0"/>
              </a:spcAft>
              <a:buNone/>
            </a:pPr>
            <a:r>
              <a:rPr lang="en-GB" sz="2000">
                <a:solidFill>
                  <a:srgbClr val="E09B00"/>
                </a:solidFill>
              </a:rPr>
              <a:t>Familiarity to any programming </a:t>
            </a:r>
            <a:r>
              <a:rPr lang="en-GB" sz="2000">
                <a:solidFill>
                  <a:srgbClr val="E09B00"/>
                </a:solidFill>
              </a:rPr>
              <a:t>language</a:t>
            </a:r>
            <a:r>
              <a:rPr lang="en-GB" sz="2000">
                <a:solidFill>
                  <a:srgbClr val="E09B00"/>
                </a:solidFill>
              </a:rPr>
              <a:t> C, C++, Python etc.</a:t>
            </a:r>
            <a:endParaRPr sz="2000">
              <a:solidFill>
                <a:srgbClr val="E09B00"/>
              </a:solidFill>
            </a:endParaRPr>
          </a:p>
          <a:p>
            <a:pPr indent="0" lvl="0" marL="0" rtl="0" algn="l">
              <a:spcBef>
                <a:spcPts val="0"/>
              </a:spcBef>
              <a:spcAft>
                <a:spcPts val="0"/>
              </a:spcAft>
              <a:buNone/>
            </a:pPr>
            <a:r>
              <a:t/>
            </a:r>
            <a:endParaRPr sz="2000"/>
          </a:p>
          <a:p>
            <a:pPr indent="-355600" lvl="0" marL="457200" rtl="0" algn="l">
              <a:spcBef>
                <a:spcPts val="0"/>
              </a:spcBef>
              <a:spcAft>
                <a:spcPts val="0"/>
              </a:spcAft>
              <a:buClr>
                <a:srgbClr val="306998"/>
              </a:buClr>
              <a:buSzPts val="2000"/>
              <a:buChar char="●"/>
            </a:pPr>
            <a:r>
              <a:rPr lang="en-GB" sz="2000">
                <a:solidFill>
                  <a:srgbClr val="306998"/>
                </a:solidFill>
              </a:rPr>
              <a:t>Working hours /</a:t>
            </a:r>
            <a:r>
              <a:rPr lang="en-GB" sz="2000">
                <a:solidFill>
                  <a:srgbClr val="306998"/>
                </a:solidFill>
              </a:rPr>
              <a:t> Commitment :</a:t>
            </a:r>
            <a:endParaRPr sz="2000">
              <a:solidFill>
                <a:srgbClr val="306998"/>
              </a:solidFill>
            </a:endParaRPr>
          </a:p>
          <a:p>
            <a:pPr indent="0" lvl="0" marL="457200" rtl="0" algn="l">
              <a:spcBef>
                <a:spcPts val="0"/>
              </a:spcBef>
              <a:spcAft>
                <a:spcPts val="0"/>
              </a:spcAft>
              <a:buNone/>
            </a:pPr>
            <a:r>
              <a:rPr lang="en-GB" sz="2000">
                <a:solidFill>
                  <a:srgbClr val="306998"/>
                </a:solidFill>
              </a:rPr>
              <a:t>8 hr per week</a:t>
            </a:r>
            <a:endParaRPr sz="2000">
              <a:solidFill>
                <a:srgbClr val="306998"/>
              </a:solidFill>
            </a:endParaRPr>
          </a:p>
          <a:p>
            <a:pPr indent="0" lvl="0" marL="457200" rtl="0" algn="l">
              <a:spcBef>
                <a:spcPts val="0"/>
              </a:spcBef>
              <a:spcAft>
                <a:spcPts val="0"/>
              </a:spcAft>
              <a:buNone/>
            </a:pPr>
            <a:r>
              <a:t/>
            </a:r>
            <a:endParaRPr sz="2000">
              <a:solidFill>
                <a:srgbClr val="306998"/>
              </a:solidFill>
            </a:endParaRPr>
          </a:p>
          <a:p>
            <a:pPr indent="-355600" lvl="0" marL="457200" rtl="0" algn="l">
              <a:spcBef>
                <a:spcPts val="0"/>
              </a:spcBef>
              <a:spcAft>
                <a:spcPts val="0"/>
              </a:spcAft>
              <a:buClr>
                <a:srgbClr val="E09B00"/>
              </a:buClr>
              <a:buSzPts val="2000"/>
              <a:buChar char="●"/>
            </a:pPr>
            <a:r>
              <a:rPr lang="en-GB" sz="2000">
                <a:solidFill>
                  <a:srgbClr val="E09B00"/>
                </a:solidFill>
              </a:rPr>
              <a:t>Complexity :</a:t>
            </a:r>
            <a:endParaRPr sz="2000">
              <a:solidFill>
                <a:srgbClr val="E09B00"/>
              </a:solidFill>
            </a:endParaRPr>
          </a:p>
          <a:p>
            <a:pPr indent="0" lvl="0" marL="457200" rtl="0" algn="l">
              <a:spcBef>
                <a:spcPts val="0"/>
              </a:spcBef>
              <a:spcAft>
                <a:spcPts val="0"/>
              </a:spcAft>
              <a:buNone/>
            </a:pPr>
            <a:r>
              <a:rPr lang="en-GB" sz="2000">
                <a:solidFill>
                  <a:srgbClr val="E09B00"/>
                </a:solidFill>
              </a:rPr>
              <a:t>Moderate</a:t>
            </a:r>
            <a:endParaRPr sz="2000">
              <a:solidFill>
                <a:srgbClr val="E09B00"/>
              </a:solidFill>
            </a:endParaRPr>
          </a:p>
          <a:p>
            <a:pPr indent="0" lvl="0" marL="0" rtl="0" algn="l">
              <a:spcBef>
                <a:spcPts val="0"/>
              </a:spcBef>
              <a:spcAft>
                <a:spcPts val="0"/>
              </a:spcAft>
              <a:buNone/>
            </a:pPr>
            <a:r>
              <a:t/>
            </a:r>
            <a:endParaRPr sz="2000">
              <a:solidFill>
                <a:srgbClr val="E09B00"/>
              </a:solidFill>
            </a:endParaRPr>
          </a:p>
          <a:p>
            <a:pPr indent="0" lvl="0" marL="0" rtl="0" algn="l">
              <a:spcBef>
                <a:spcPts val="0"/>
              </a:spcBef>
              <a:spcAft>
                <a:spcPts val="0"/>
              </a:spcAft>
              <a:buNone/>
            </a:pPr>
            <a:r>
              <a:t/>
            </a:r>
            <a:endParaRPr sz="2000">
              <a:solidFill>
                <a:srgbClr val="E09B00"/>
              </a:solidFill>
            </a:endParaRPr>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26"/>
          <p:cNvPicPr preferRelativeResize="0"/>
          <p:nvPr/>
        </p:nvPicPr>
        <p:blipFill>
          <a:blip r:embed="rId3">
            <a:alphaModFix/>
          </a:blip>
          <a:stretch>
            <a:fillRect/>
          </a:stretch>
        </p:blipFill>
        <p:spPr>
          <a:xfrm>
            <a:off x="5893775" y="1146400"/>
            <a:ext cx="3250250" cy="3704100"/>
          </a:xfrm>
          <a:prstGeom prst="rect">
            <a:avLst/>
          </a:prstGeom>
          <a:noFill/>
          <a:ln>
            <a:noFill/>
          </a:ln>
        </p:spPr>
      </p:pic>
      <p:sp>
        <p:nvSpPr>
          <p:cNvPr id="298" name="Google Shape;298;p26"/>
          <p:cNvSpPr txBox="1"/>
          <p:nvPr/>
        </p:nvSpPr>
        <p:spPr>
          <a:xfrm>
            <a:off x="490800" y="443250"/>
            <a:ext cx="8162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200">
                <a:solidFill>
                  <a:schemeClr val="lt1"/>
                </a:solidFill>
                <a:latin typeface="Lato"/>
                <a:ea typeface="Lato"/>
                <a:cs typeface="Lato"/>
                <a:sym typeface="Lato"/>
              </a:rPr>
              <a:t>If there is any doubt , </a:t>
            </a:r>
            <a:r>
              <a:rPr lang="en-GB" sz="2200">
                <a:solidFill>
                  <a:schemeClr val="lt1"/>
                </a:solidFill>
                <a:latin typeface="Lato"/>
                <a:ea typeface="Lato"/>
                <a:cs typeface="Lato"/>
                <a:sym typeface="Lato"/>
              </a:rPr>
              <a:t>you</a:t>
            </a:r>
            <a:r>
              <a:rPr lang="en-GB" sz="2200">
                <a:solidFill>
                  <a:schemeClr val="lt1"/>
                </a:solidFill>
                <a:latin typeface="Lato"/>
                <a:ea typeface="Lato"/>
                <a:cs typeface="Lato"/>
                <a:sym typeface="Lato"/>
              </a:rPr>
              <a:t> can contact us </a:t>
            </a:r>
            <a:r>
              <a:rPr lang="en-GB" sz="2200">
                <a:solidFill>
                  <a:schemeClr val="lt1"/>
                </a:solidFill>
                <a:latin typeface="Lato"/>
                <a:ea typeface="Lato"/>
                <a:cs typeface="Lato"/>
                <a:sym typeface="Lato"/>
              </a:rPr>
              <a:t>without</a:t>
            </a:r>
            <a:r>
              <a:rPr lang="en-GB" sz="2200">
                <a:solidFill>
                  <a:schemeClr val="lt1"/>
                </a:solidFill>
                <a:latin typeface="Lato"/>
                <a:ea typeface="Lato"/>
                <a:cs typeface="Lato"/>
                <a:sym typeface="Lato"/>
              </a:rPr>
              <a:t> any hesitation :</a:t>
            </a:r>
            <a:endParaRPr sz="2200">
              <a:solidFill>
                <a:schemeClr val="lt1"/>
              </a:solidFill>
              <a:latin typeface="Lato"/>
              <a:ea typeface="Lato"/>
              <a:cs typeface="Lato"/>
              <a:sym typeface="Lato"/>
            </a:endParaRPr>
          </a:p>
        </p:txBody>
      </p:sp>
      <p:sp>
        <p:nvSpPr>
          <p:cNvPr id="299" name="Google Shape;299;p26"/>
          <p:cNvSpPr txBox="1"/>
          <p:nvPr/>
        </p:nvSpPr>
        <p:spPr>
          <a:xfrm>
            <a:off x="0" y="2193450"/>
            <a:ext cx="5893800" cy="684000"/>
          </a:xfrm>
          <a:prstGeom prst="rect">
            <a:avLst/>
          </a:prstGeom>
          <a:solidFill>
            <a:srgbClr val="306998"/>
          </a:solidFill>
          <a:ln>
            <a:noFill/>
          </a:ln>
        </p:spPr>
        <p:txBody>
          <a:bodyPr anchorCtr="0" anchor="t" bIns="91425" lIns="91425" spcFirstLastPara="1" rIns="91425" wrap="square" tIns="91425">
            <a:noAutofit/>
          </a:bodyPr>
          <a:lstStyle/>
          <a:p>
            <a:pPr indent="-336550" lvl="0" marL="457200" rtl="0" algn="l">
              <a:spcBef>
                <a:spcPts val="0"/>
              </a:spcBef>
              <a:spcAft>
                <a:spcPts val="0"/>
              </a:spcAft>
              <a:buSzPts val="1700"/>
              <a:buFont typeface="Merriweather"/>
              <a:buChar char="●"/>
            </a:pPr>
            <a:r>
              <a:rPr lang="en-GB" sz="1700">
                <a:latin typeface="Merriweather"/>
                <a:ea typeface="Merriweather"/>
                <a:cs typeface="Merriweather"/>
                <a:sym typeface="Merriweather"/>
              </a:rPr>
              <a:t>Sandeep Kumar Birjania (</a:t>
            </a:r>
            <a:r>
              <a:rPr lang="en-GB" sz="1700" u="sng">
                <a:latin typeface="Merriweather"/>
                <a:ea typeface="Merriweather"/>
                <a:cs typeface="Merriweather"/>
                <a:sym typeface="Merriweather"/>
                <a:hlinkClick r:id="rId4"/>
              </a:rPr>
              <a:t>sandeep20</a:t>
            </a:r>
            <a:r>
              <a:rPr lang="en-GB" sz="1700" u="sng">
                <a:latin typeface="Merriweather"/>
                <a:ea typeface="Merriweather"/>
                <a:cs typeface="Merriweather"/>
                <a:sym typeface="Merriweather"/>
                <a:hlinkClick r:id="rId5"/>
              </a:rPr>
              <a:t>@iitk.ac.in</a:t>
            </a:r>
            <a:r>
              <a:rPr lang="en-GB" sz="1700">
                <a:latin typeface="Merriweather"/>
                <a:ea typeface="Merriweather"/>
                <a:cs typeface="Merriweather"/>
                <a:sym typeface="Merriweather"/>
              </a:rPr>
              <a:t>)</a:t>
            </a:r>
            <a:endParaRPr sz="1700">
              <a:latin typeface="Merriweather"/>
              <a:ea typeface="Merriweather"/>
              <a:cs typeface="Merriweather"/>
              <a:sym typeface="Merriweather"/>
            </a:endParaRPr>
          </a:p>
          <a:p>
            <a:pPr indent="0" lvl="0" marL="0" rtl="0" algn="l">
              <a:spcBef>
                <a:spcPts val="0"/>
              </a:spcBef>
              <a:spcAft>
                <a:spcPts val="0"/>
              </a:spcAft>
              <a:buNone/>
            </a:pPr>
            <a:r>
              <a:t/>
            </a:r>
            <a:endParaRPr sz="1700">
              <a:latin typeface="Merriweather"/>
              <a:ea typeface="Merriweather"/>
              <a:cs typeface="Merriweather"/>
              <a:sym typeface="Merriweather"/>
            </a:endParaRPr>
          </a:p>
          <a:p>
            <a:pPr indent="0" lvl="0" marL="0" rtl="0" algn="l">
              <a:spcBef>
                <a:spcPts val="0"/>
              </a:spcBef>
              <a:spcAft>
                <a:spcPts val="0"/>
              </a:spcAft>
              <a:buNone/>
            </a:pPr>
            <a:r>
              <a:t/>
            </a:r>
            <a:endParaRPr sz="1700">
              <a:latin typeface="Merriweather"/>
              <a:ea typeface="Merriweather"/>
              <a:cs typeface="Merriweather"/>
              <a:sym typeface="Merriweather"/>
            </a:endParaRPr>
          </a:p>
          <a:p>
            <a:pPr indent="-336550" lvl="0" marL="457200" rtl="0" algn="l">
              <a:spcBef>
                <a:spcPts val="0"/>
              </a:spcBef>
              <a:spcAft>
                <a:spcPts val="0"/>
              </a:spcAft>
              <a:buSzPts val="1700"/>
              <a:buFont typeface="Merriweather"/>
              <a:buChar char="●"/>
            </a:pPr>
            <a:r>
              <a:rPr lang="en-GB" sz="1700">
                <a:latin typeface="Merriweather"/>
                <a:ea typeface="Merriweather"/>
                <a:cs typeface="Merriweather"/>
                <a:sym typeface="Merriweather"/>
              </a:rPr>
              <a:t> </a:t>
            </a:r>
            <a:endParaRPr sz="1700">
              <a:latin typeface="Merriweather"/>
              <a:ea typeface="Merriweather"/>
              <a:cs typeface="Merriweather"/>
              <a:sym typeface="Merriweather"/>
            </a:endParaRPr>
          </a:p>
        </p:txBody>
      </p:sp>
      <p:sp>
        <p:nvSpPr>
          <p:cNvPr id="300" name="Google Shape;300;p26"/>
          <p:cNvSpPr txBox="1"/>
          <p:nvPr/>
        </p:nvSpPr>
        <p:spPr>
          <a:xfrm>
            <a:off x="0" y="2858350"/>
            <a:ext cx="5893800" cy="684000"/>
          </a:xfrm>
          <a:prstGeom prst="rect">
            <a:avLst/>
          </a:prstGeom>
          <a:solidFill>
            <a:srgbClr val="E09B00"/>
          </a:solidFill>
          <a:ln>
            <a:noFill/>
          </a:ln>
        </p:spPr>
        <p:txBody>
          <a:bodyPr anchorCtr="0" anchor="t" bIns="91425" lIns="91425" spcFirstLastPara="1" rIns="91425" wrap="square" tIns="91425">
            <a:noAutofit/>
          </a:bodyPr>
          <a:lstStyle/>
          <a:p>
            <a:pPr indent="-336550" lvl="0" marL="457200" rtl="0" algn="l">
              <a:spcBef>
                <a:spcPts val="0"/>
              </a:spcBef>
              <a:spcAft>
                <a:spcPts val="0"/>
              </a:spcAft>
              <a:buSzPts val="1700"/>
              <a:buFont typeface="Merriweather"/>
              <a:buChar char="●"/>
            </a:pPr>
            <a:r>
              <a:rPr lang="en-GB" sz="1700">
                <a:latin typeface="Merriweather"/>
                <a:ea typeface="Merriweather"/>
                <a:cs typeface="Merriweather"/>
                <a:sym typeface="Merriweather"/>
              </a:rPr>
              <a:t>Gautam Bansal (</a:t>
            </a:r>
            <a:r>
              <a:rPr lang="en-GB" sz="1700" u="sng">
                <a:latin typeface="Merriweather"/>
                <a:ea typeface="Merriweather"/>
                <a:cs typeface="Merriweather"/>
                <a:sym typeface="Merriweather"/>
                <a:hlinkClick r:id="rId6"/>
              </a:rPr>
              <a:t>gbansal20@iitk.ac.in</a:t>
            </a:r>
            <a:r>
              <a:rPr lang="en-GB" sz="1700">
                <a:latin typeface="Merriweather"/>
                <a:ea typeface="Merriweather"/>
                <a:cs typeface="Merriweather"/>
                <a:sym typeface="Merriweather"/>
              </a:rPr>
              <a:t>)</a:t>
            </a:r>
            <a:endParaRPr sz="1700">
              <a:latin typeface="Merriweather"/>
              <a:ea typeface="Merriweather"/>
              <a:cs typeface="Merriweather"/>
              <a:sym typeface="Merriweather"/>
            </a:endParaRPr>
          </a:p>
          <a:p>
            <a:pPr indent="0" lvl="0" marL="457200" rtl="0" algn="l">
              <a:spcBef>
                <a:spcPts val="0"/>
              </a:spcBef>
              <a:spcAft>
                <a:spcPts val="0"/>
              </a:spcAft>
              <a:buNone/>
            </a:pPr>
            <a:r>
              <a:t/>
            </a:r>
            <a:endParaRPr sz="1700">
              <a:latin typeface="Merriweather"/>
              <a:ea typeface="Merriweather"/>
              <a:cs typeface="Merriweather"/>
              <a:sym typeface="Merriweather"/>
            </a:endParaRPr>
          </a:p>
        </p:txBody>
      </p:sp>
      <p:sp>
        <p:nvSpPr>
          <p:cNvPr id="301" name="Google Shape;301;p26"/>
          <p:cNvSpPr txBox="1"/>
          <p:nvPr/>
        </p:nvSpPr>
        <p:spPr>
          <a:xfrm>
            <a:off x="0" y="3542350"/>
            <a:ext cx="5893800" cy="684000"/>
          </a:xfrm>
          <a:prstGeom prst="rect">
            <a:avLst/>
          </a:prstGeom>
          <a:solidFill>
            <a:srgbClr val="306998"/>
          </a:solidFill>
          <a:ln>
            <a:noFill/>
          </a:ln>
        </p:spPr>
        <p:txBody>
          <a:bodyPr anchorCtr="0" anchor="t" bIns="91425" lIns="91425" spcFirstLastPara="1" rIns="91425" wrap="square" tIns="91425">
            <a:noAutofit/>
          </a:bodyPr>
          <a:lstStyle/>
          <a:p>
            <a:pPr indent="-336550" lvl="0" marL="457200" rtl="0" algn="l">
              <a:spcBef>
                <a:spcPts val="0"/>
              </a:spcBef>
              <a:spcAft>
                <a:spcPts val="0"/>
              </a:spcAft>
              <a:buSzPts val="1700"/>
              <a:buFont typeface="Merriweather"/>
              <a:buChar char="●"/>
            </a:pPr>
            <a:r>
              <a:rPr lang="en-GB" sz="1700">
                <a:latin typeface="Merriweather"/>
                <a:ea typeface="Merriweather"/>
                <a:cs typeface="Merriweather"/>
                <a:sym typeface="Merriweather"/>
              </a:rPr>
              <a:t>Ujjawal Goyal (</a:t>
            </a:r>
            <a:r>
              <a:rPr lang="en-GB" sz="1700" u="sng">
                <a:latin typeface="Merriweather"/>
                <a:ea typeface="Merriweather"/>
                <a:cs typeface="Merriweather"/>
                <a:sym typeface="Merriweather"/>
                <a:hlinkClick r:id="rId7"/>
              </a:rPr>
              <a:t>ujjawalg20@iitk.ac.in</a:t>
            </a:r>
            <a:r>
              <a:rPr lang="en-GB" sz="1700">
                <a:latin typeface="Merriweather"/>
                <a:ea typeface="Merriweather"/>
                <a:cs typeface="Merriweather"/>
                <a:sym typeface="Merriweather"/>
              </a:rPr>
              <a:t>)</a:t>
            </a:r>
            <a:endParaRPr sz="1700">
              <a:latin typeface="Merriweather"/>
              <a:ea typeface="Merriweather"/>
              <a:cs typeface="Merriweather"/>
              <a:sym typeface="Merriweather"/>
            </a:endParaRPr>
          </a:p>
          <a:p>
            <a:pPr indent="0" lvl="0" marL="457200" rtl="0" algn="l">
              <a:spcBef>
                <a:spcPts val="0"/>
              </a:spcBef>
              <a:spcAft>
                <a:spcPts val="0"/>
              </a:spcAft>
              <a:buNone/>
            </a:pPr>
            <a:r>
              <a:t/>
            </a:r>
            <a:endParaRPr sz="1700">
              <a:latin typeface="Merriweather"/>
              <a:ea typeface="Merriweather"/>
              <a:cs typeface="Merriweather"/>
              <a:sym typeface="Merriweather"/>
            </a:endParaRPr>
          </a:p>
        </p:txBody>
      </p:sp>
      <p:sp>
        <p:nvSpPr>
          <p:cNvPr id="302" name="Google Shape;302;p26"/>
          <p:cNvSpPr txBox="1"/>
          <p:nvPr/>
        </p:nvSpPr>
        <p:spPr>
          <a:xfrm>
            <a:off x="99350" y="1635525"/>
            <a:ext cx="1964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solidFill>
                  <a:schemeClr val="lt1"/>
                </a:solidFill>
                <a:latin typeface="Merriweather"/>
                <a:ea typeface="Merriweather"/>
                <a:cs typeface="Merriweather"/>
                <a:sym typeface="Merriweather"/>
              </a:rPr>
              <a:t>Mentors :</a:t>
            </a:r>
            <a:endParaRPr sz="1700">
              <a:solidFill>
                <a:schemeClr val="lt1"/>
              </a:solidFill>
              <a:latin typeface="Merriweather"/>
              <a:ea typeface="Merriweather"/>
              <a:cs typeface="Merriweather"/>
              <a:sym typeface="Merriweather"/>
            </a:endParaRPr>
          </a:p>
        </p:txBody>
      </p:sp>
      <p:sp>
        <p:nvSpPr>
          <p:cNvPr id="303" name="Google Shape;303;p26"/>
          <p:cNvSpPr txBox="1"/>
          <p:nvPr/>
        </p:nvSpPr>
        <p:spPr>
          <a:xfrm>
            <a:off x="817775" y="1192250"/>
            <a:ext cx="405000" cy="68700"/>
          </a:xfrm>
          <a:prstGeom prst="rect">
            <a:avLst/>
          </a:prstGeom>
          <a:solidFill>
            <a:srgbClr val="E09B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04" name="Google Shape;304;p26"/>
          <p:cNvSpPr txBox="1"/>
          <p:nvPr/>
        </p:nvSpPr>
        <p:spPr>
          <a:xfrm>
            <a:off x="1222775" y="1192250"/>
            <a:ext cx="405000" cy="68700"/>
          </a:xfrm>
          <a:prstGeom prst="rect">
            <a:avLst/>
          </a:prstGeom>
          <a:solidFill>
            <a:srgbClr val="30699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